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43"/>
  </p:notesMasterIdLst>
  <p:handoutMasterIdLst>
    <p:handoutMasterId r:id="rId44"/>
  </p:handoutMasterIdLst>
  <p:sldIdLst>
    <p:sldId id="256" r:id="rId2"/>
    <p:sldId id="363" r:id="rId3"/>
    <p:sldId id="364" r:id="rId4"/>
    <p:sldId id="365" r:id="rId5"/>
    <p:sldId id="366" r:id="rId6"/>
    <p:sldId id="367" r:id="rId7"/>
    <p:sldId id="369" r:id="rId8"/>
    <p:sldId id="370" r:id="rId9"/>
    <p:sldId id="374" r:id="rId10"/>
    <p:sldId id="375" r:id="rId11"/>
    <p:sldId id="376" r:id="rId12"/>
    <p:sldId id="377" r:id="rId13"/>
    <p:sldId id="378" r:id="rId14"/>
    <p:sldId id="379" r:id="rId15"/>
    <p:sldId id="380" r:id="rId16"/>
    <p:sldId id="381" r:id="rId17"/>
    <p:sldId id="382" r:id="rId18"/>
    <p:sldId id="383" r:id="rId19"/>
    <p:sldId id="384" r:id="rId20"/>
    <p:sldId id="385" r:id="rId21"/>
    <p:sldId id="386" r:id="rId22"/>
    <p:sldId id="387" r:id="rId23"/>
    <p:sldId id="388" r:id="rId24"/>
    <p:sldId id="389" r:id="rId25"/>
    <p:sldId id="390" r:id="rId26"/>
    <p:sldId id="269" r:id="rId27"/>
    <p:sldId id="405" r:id="rId28"/>
    <p:sldId id="391" r:id="rId29"/>
    <p:sldId id="392" r:id="rId30"/>
    <p:sldId id="393" r:id="rId31"/>
    <p:sldId id="394" r:id="rId32"/>
    <p:sldId id="395" r:id="rId33"/>
    <p:sldId id="396" r:id="rId34"/>
    <p:sldId id="397" r:id="rId35"/>
    <p:sldId id="398" r:id="rId36"/>
    <p:sldId id="411" r:id="rId37"/>
    <p:sldId id="399" r:id="rId38"/>
    <p:sldId id="400" r:id="rId39"/>
    <p:sldId id="401" r:id="rId40"/>
    <p:sldId id="402" r:id="rId41"/>
    <p:sldId id="412" r:id="rId4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89" autoAdjust="0"/>
    <p:restoredTop sz="94660"/>
  </p:normalViewPr>
  <p:slideViewPr>
    <p:cSldViewPr>
      <p:cViewPr varScale="1">
        <p:scale>
          <a:sx n="106" d="100"/>
          <a:sy n="106" d="100"/>
        </p:scale>
        <p:origin x="179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4E5D15A9-E59B-4654-8E27-E5D079078E64}" type="datetimeFigureOut">
              <a:rPr lang="en-US"/>
              <a:pPr>
                <a:defRPr/>
              </a:pPr>
              <a:t>11/14/2018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6DB9BAB-3C10-4FB2-ABE5-2D3B56CD458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9134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94A50D7-5B19-4002-A0D0-88D0BDFA3FDC}" type="datetimeFigureOut">
              <a:rPr lang="en-US"/>
              <a:pPr>
                <a:defRPr/>
              </a:pPr>
              <a:t>11/14/2018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8C45E6C4-7EC1-4728-A929-E22F49DE93B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1242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2B929411-1185-4130-A13A-F56FFF8FA08F}" type="slidenum">
              <a:rPr lang="en-US" altLang="en-US">
                <a:latin typeface="Calibri" panose="020F0502020204030204" pitchFamily="34" charset="0"/>
              </a:rPr>
              <a:pPr eaLnBrk="1" hangingPunct="1"/>
              <a:t>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126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5E6C4-7EC1-4728-A929-E22F49DE93BD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8726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5E6C4-7EC1-4728-A929-E22F49DE93BD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4851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FC3CFE9-BCD8-41A4-9EA3-22DAB9909ABE}" type="slidenum">
              <a:rPr lang="en-US" altLang="en-US">
                <a:latin typeface="Calibri" panose="020F0502020204030204" pitchFamily="34" charset="0"/>
              </a:rPr>
              <a:pPr eaLnBrk="1" hangingPunct="1"/>
              <a:t>26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189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BFC3CFE9-BCD8-41A4-9EA3-22DAB9909ABE}" type="slidenum">
              <a:rPr lang="en-US" altLang="en-US">
                <a:latin typeface="Calibri" panose="020F0502020204030204" pitchFamily="34" charset="0"/>
              </a:rPr>
              <a:pPr eaLnBrk="1" hangingPunct="1"/>
              <a:t>27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876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5E6C4-7EC1-4728-A929-E22F49DE93BD}" type="slidenum">
              <a:rPr lang="en-US" altLang="en-US" smtClean="0"/>
              <a:pPr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7774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5E6C4-7EC1-4728-A929-E22F49DE93BD}" type="slidenum">
              <a:rPr lang="en-US" altLang="en-US" smtClean="0"/>
              <a:pPr/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916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3320BE12-5CC0-4D6F-96A0-A3C085A9C932}" type="slidenum">
              <a:rPr lang="en-US" altLang="en-US">
                <a:latin typeface="Calibri" panose="020F0502020204030204" pitchFamily="34" charset="0"/>
              </a:rPr>
              <a:pPr eaLnBrk="1" hangingPunct="1"/>
              <a:t>36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400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341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05BE860-AAF5-40F7-96A9-D46F0914FFE2}" type="slidenum">
              <a:rPr lang="en-US" altLang="en-US">
                <a:latin typeface="Calibri" panose="020F0502020204030204" pitchFamily="34" charset="0"/>
              </a:rPr>
              <a:pPr eaLnBrk="1" hangingPunct="1"/>
              <a:t>41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183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7" name="Freeform 20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/>
              <a:gdLst>
                <a:gd name="T0" fmla="*/ 0 w 5760"/>
                <a:gd name="T1" fmla="*/ 0 h 528"/>
                <a:gd name="T2" fmla="*/ 5760 w 5760"/>
                <a:gd name="T3" fmla="*/ 0 h 528"/>
                <a:gd name="T4" fmla="*/ 5760 w 5760"/>
                <a:gd name="T5" fmla="*/ 528 h 528"/>
                <a:gd name="T6" fmla="*/ 48 w 5760"/>
                <a:gd name="T7" fmla="*/ 0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0"/>
                <a:gd name="T13" fmla="*/ 0 h 528"/>
                <a:gd name="T14" fmla="*/ 5760 w 5760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Action Button: Forward or Next 10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2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806C6AA6-E233-4EAD-ADF7-85D0E5142EE1}" type="datetime1">
              <a:rPr lang="en-US"/>
              <a:pPr>
                <a:defRPr/>
              </a:pPr>
              <a:t>11/14/2018</a:t>
            </a:fld>
            <a:endParaRPr lang="en-US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967577A-F936-4E41-9726-057C118E560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18"/>
          <p:cNvSpPr>
            <a:spLocks noGrp="1"/>
          </p:cNvSpPr>
          <p:nvPr>
            <p:ph type="ftr" sz="quarter" idx="12"/>
          </p:nvPr>
        </p:nvSpPr>
        <p:spPr>
          <a:xfrm>
            <a:off x="2743200" y="6408738"/>
            <a:ext cx="3987800" cy="365125"/>
          </a:xfrm>
        </p:spPr>
        <p:txBody>
          <a:bodyPr/>
          <a:lstStyle>
            <a:lvl1pPr>
              <a:defRPr smtClean="0"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73515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8E6E17-D002-4619-A924-B2D5F3EEEC9A}" type="datetime1">
              <a:rPr lang="en-US"/>
              <a:pPr>
                <a:defRPr/>
              </a:pPr>
              <a:t>11/14/2018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1BAF9D-D8B3-4878-8207-85186C51D67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1518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74B974-4B30-44CD-A334-32C3CD8AF80F}" type="datetime1">
              <a:rPr lang="en-US"/>
              <a:pPr>
                <a:defRPr/>
              </a:pPr>
              <a:t>11/14/2018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318644-2589-4E50-8E1B-B512D79603E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3597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32491F-3EE9-42C4-A7CE-9E777D3D7E25}" type="datetime1">
              <a:rPr lang="en-US"/>
              <a:pPr>
                <a:defRPr/>
              </a:pPr>
              <a:t>11/14/2018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C84703-956C-4E62-AF06-1762867F595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6143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tion Button: Back or Previous 3">
            <a:hlinkClick r:id="" action="ppaction://hlinkshowjump?jump=previousslide" highlightClick="1"/>
          </p:cNvPr>
          <p:cNvSpPr/>
          <p:nvPr/>
        </p:nvSpPr>
        <p:spPr>
          <a:xfrm>
            <a:off x="8305800" y="152400"/>
            <a:ext cx="304800" cy="304800"/>
          </a:xfrm>
          <a:prstGeom prst="actionButtonBackPreviou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Action Button: Forward or Next 4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Font typeface="Wingdings" pitchFamily="2" charset="2"/>
              <a:buChar char="§"/>
              <a:defRPr/>
            </a:lvl2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E1665878-83DA-4FD2-A2E1-3788633B33A4}" type="datetime1">
              <a:rPr lang="en-US"/>
              <a:pPr>
                <a:defRPr/>
              </a:pPr>
              <a:t>11/14/2018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4800" y="6408738"/>
            <a:ext cx="2616200" cy="365125"/>
          </a:xfrm>
        </p:spPr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12A602-D050-49F7-9080-5B5CD6D04F2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9024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Chevron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6A738B23-CE6B-46E6-9F87-79F62D55CE7D}" type="datetime1">
              <a:rPr lang="en-US"/>
              <a:pPr>
                <a:defRPr/>
              </a:pPr>
              <a:t>11/14/2018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245E68-2A94-4D9C-A76E-143C15B2A4F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7115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8B52754B-82F2-4D6A-9ED4-D68CA5A7109A}" type="datetime1">
              <a:rPr lang="en-US"/>
              <a:pPr>
                <a:defRPr/>
              </a:pPr>
              <a:t>11/14/2018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7D5489-E668-48A2-914E-3AD603332E1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8934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ABA75489-635E-4E57-9DC0-C5092687395E}" type="datetime1">
              <a:rPr lang="en-US"/>
              <a:pPr>
                <a:defRPr/>
              </a:pPr>
              <a:t>11/14/2018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56A3A3-986C-47E7-8A5E-726D888AED0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21247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62318713-D8B0-4EFA-B101-47D150984E76}" type="datetime1">
              <a:rPr lang="en-US"/>
              <a:pPr>
                <a:defRPr/>
              </a:pPr>
              <a:t>11/14/2018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54B039-5A8B-46DF-80E7-BA9EBAF782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2406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C2EA93-B351-4EE6-9509-BDD8F384AF5F}" type="datetime1">
              <a:rPr lang="en-US"/>
              <a:pPr>
                <a:defRPr/>
              </a:pPr>
              <a:t>11/14/2018</a:t>
            </a:fld>
            <a:endParaRPr lang="en-US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0F5DBF-E15F-42F8-8BA3-D22042019EE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5387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AE7BE8A7-0B11-4108-8B45-44C1C74634E1}" type="datetime1">
              <a:rPr lang="en-US"/>
              <a:pPr>
                <a:defRPr/>
              </a:pPr>
              <a:t>11/14/2018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EA6D35-0899-41DC-A23B-6E07C4E6865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914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Freeform 18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/>
            <a:gdLst>
              <a:gd name="T0" fmla="*/ 0 w 5591"/>
              <a:gd name="T1" fmla="*/ 0 h 588"/>
              <a:gd name="T2" fmla="*/ 5760 w 5591"/>
              <a:gd name="T3" fmla="*/ 0 h 588"/>
              <a:gd name="T4" fmla="*/ 5760 w 5591"/>
              <a:gd name="T5" fmla="*/ 528 h 588"/>
              <a:gd name="T6" fmla="*/ 48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Chevron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44200443-8A86-4D84-AFC4-2CFBD2772F12}" type="datetime1">
              <a:rPr lang="en-US"/>
              <a:pPr>
                <a:defRPr/>
              </a:pPr>
              <a:t>11/14/2018</a:t>
            </a:fld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79913" y="6408738"/>
            <a:ext cx="2351087" cy="365125"/>
          </a:xfrm>
        </p:spPr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D08744-E494-4A4B-B484-8D20D9552CD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1736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27" name="Freeform 11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/>
            <a:gdLst>
              <a:gd name="T0" fmla="*/ 0 w 5591"/>
              <a:gd name="T1" fmla="*/ 0 h 588"/>
              <a:gd name="T2" fmla="*/ 5760 w 5591"/>
              <a:gd name="T3" fmla="*/ 0 h 588"/>
              <a:gd name="T4" fmla="*/ 5760 w 5591"/>
              <a:gd name="T5" fmla="*/ 528 h 588"/>
              <a:gd name="T6" fmla="*/ 48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3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smtClean="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3BBE1FB0-2147-47DA-9FC2-AF938DCB712C}" type="datetime1">
              <a:rPr lang="en-US"/>
              <a:pPr>
                <a:defRPr/>
              </a:pPr>
              <a:t>11/14/2018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smtClean="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Lucida Sans Unicode" panose="020B0602030504020204" pitchFamily="34" charset="0"/>
              </a:defRPr>
            </a:lvl1pPr>
          </a:lstStyle>
          <a:p>
            <a:fld id="{4DEB2B15-8748-4659-A4D8-6E36E4A490B0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1" name="Action Button: Back or Previous 10">
            <a:hlinkClick r:id="" action="ppaction://hlinkshowjump?jump=previousslide" highlightClick="1"/>
          </p:cNvPr>
          <p:cNvSpPr/>
          <p:nvPr/>
        </p:nvSpPr>
        <p:spPr>
          <a:xfrm>
            <a:off x="8305800" y="152400"/>
            <a:ext cx="304800" cy="304800"/>
          </a:xfrm>
          <a:prstGeom prst="actionButtonBackPreviou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Action Button: Forward or Next 15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42" r:id="rId7"/>
    <p:sldLayoutId id="2147483752" r:id="rId8"/>
    <p:sldLayoutId id="2147483753" r:id="rId9"/>
    <p:sldLayoutId id="2147483743" r:id="rId10"/>
    <p:sldLayoutId id="2147483744" r:id="rId11"/>
    <p:sldLayoutId id="2147483745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anose="05040102010807070707" pitchFamily="18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anose="05020102010507070707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8153400" cy="1829761"/>
          </a:xfrm>
        </p:spPr>
        <p:txBody>
          <a:bodyPr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3200" dirty="0">
                <a:solidFill>
                  <a:srgbClr val="3380E6"/>
                </a:solidFill>
                <a:latin typeface="Goudy Sans Medium"/>
              </a:rPr>
              <a:t>G</a:t>
            </a:r>
            <a:r>
              <a:rPr lang="en-US" sz="3200" dirty="0" smtClean="0">
                <a:solidFill>
                  <a:srgbClr val="3380E6"/>
                </a:solidFill>
                <a:latin typeface="Goudy Sans Medium"/>
              </a:rPr>
              <a:t>eneric Programming Part 2:</a:t>
            </a:r>
          </a:p>
        </p:txBody>
      </p:sp>
      <p:sp>
        <p:nvSpPr>
          <p:cNvPr id="10243" name="Subtitle 3"/>
          <p:cNvSpPr>
            <a:spLocks noGrp="1"/>
          </p:cNvSpPr>
          <p:nvPr>
            <p:ph type="subTitle" idx="1"/>
          </p:nvPr>
        </p:nvSpPr>
        <p:spPr>
          <a:xfrm>
            <a:off x="685800" y="3611563"/>
            <a:ext cx="7772400" cy="1200150"/>
          </a:xfrm>
        </p:spPr>
        <p:txBody>
          <a:bodyPr/>
          <a:lstStyle/>
          <a:p>
            <a:pPr marR="0" eaLnBrk="1" hangingPunct="1"/>
            <a:r>
              <a:rPr lang="en-US" altLang="en-US" dirty="0" smtClean="0"/>
              <a:t>Java How to Program, 10/e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 descr="jhtp_20_Generics_Page_14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76200" y="228600"/>
            <a:ext cx="8991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3 (</a:t>
            </a:r>
            <a:r>
              <a:rPr 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dirty="0" smtClean="0">
                <a:solidFill>
                  <a:srgbClr val="24B5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program that shows a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generic </a:t>
            </a:r>
            <a:r>
              <a:rPr 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when its 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type-parameter </a:t>
            </a:r>
            <a:r>
              <a:rPr 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bounded type: </a:t>
            </a:r>
            <a:r>
              <a:rPr lang="en-US" sz="24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 smtClean="0">
                <a:solidFill>
                  <a:srgbClr val="24B5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ee, Example  2(A) </a:t>
            </a:r>
            <a:endParaRPr 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19200" y="4876800"/>
            <a:ext cx="7391400" cy="1323439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98463" indent="-398463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 4: </a:t>
            </a: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outer </a:t>
            </a: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is normal (</a:t>
            </a:r>
            <a:r>
              <a:rPr lang="en-US" sz="20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non-generic</a:t>
            </a: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pPr marL="398463" indent="-398463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generic ( </a:t>
            </a:r>
            <a:r>
              <a:rPr lang="en-US" sz="20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 slide</a:t>
            </a: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 17</a:t>
            </a: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98463" indent="-398463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type-parameter</a:t>
            </a: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has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bounded type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 slide,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ine 17).</a:t>
            </a:r>
          </a:p>
          <a:p>
            <a:pPr marL="398463" indent="-398463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 8- l3: </a:t>
            </a: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 boxing and then auto-unboxing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 descr="jhtp_20_Generics_Page_15"/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058" y="839648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19200" y="5562600"/>
            <a:ext cx="7838792" cy="923330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27013" indent="-227013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FF0000"/>
                </a:solidFill>
                <a:latin typeface="Arial"/>
              </a:rPr>
              <a:t>Line 21: </a:t>
            </a:r>
            <a:r>
              <a:rPr lang="en-US" dirty="0" err="1" smtClean="0">
                <a:solidFill>
                  <a:srgbClr val="0000FF"/>
                </a:solidFill>
                <a:latin typeface="Arial"/>
              </a:rPr>
              <a:t>comapreTo</a:t>
            </a:r>
            <a:r>
              <a:rPr lang="en-US" dirty="0" smtClean="0">
                <a:solidFill>
                  <a:srgbClr val="0000FF"/>
                </a:solidFill>
                <a:latin typeface="Arial"/>
              </a:rPr>
              <a:t>() </a:t>
            </a:r>
            <a:r>
              <a:rPr lang="en-US" dirty="0" smtClean="0">
                <a:latin typeface="Arial"/>
              </a:rPr>
              <a:t>method is valid because </a:t>
            </a:r>
            <a:r>
              <a:rPr lang="en-US" dirty="0" smtClean="0">
                <a:solidFill>
                  <a:srgbClr val="0000FF"/>
                </a:solidFill>
                <a:latin typeface="Arial"/>
              </a:rPr>
              <a:t>all wrapper classes </a:t>
            </a:r>
            <a:r>
              <a:rPr lang="en-US" dirty="0" smtClean="0">
                <a:latin typeface="Arial"/>
              </a:rPr>
              <a:t>and</a:t>
            </a:r>
            <a:r>
              <a:rPr lang="en-US" dirty="0" smtClean="0">
                <a:solidFill>
                  <a:srgbClr val="0000FF"/>
                </a:solidFill>
                <a:latin typeface="Arial"/>
              </a:rPr>
              <a:t> String class  </a:t>
            </a:r>
            <a:r>
              <a:rPr lang="en-US" dirty="0" smtClean="0">
                <a:latin typeface="Arial"/>
              </a:rPr>
              <a:t>implement</a:t>
            </a:r>
            <a:r>
              <a:rPr lang="en-US" dirty="0" smtClean="0">
                <a:solidFill>
                  <a:srgbClr val="0000FF"/>
                </a:solidFill>
                <a:latin typeface="Arial"/>
              </a:rPr>
              <a:t> Comparable </a:t>
            </a:r>
            <a:r>
              <a:rPr lang="en-US" dirty="0" smtClean="0">
                <a:latin typeface="Arial"/>
              </a:rPr>
              <a:t>Interface.</a:t>
            </a:r>
          </a:p>
          <a:p>
            <a:r>
              <a:rPr lang="en-US" dirty="0" smtClean="0">
                <a:latin typeface="Arial"/>
              </a:rPr>
              <a:t>                       </a:t>
            </a:r>
            <a:r>
              <a:rPr lang="en-US" dirty="0" err="1" smtClean="0">
                <a:latin typeface="Arial"/>
              </a:rPr>
              <a:t>e.g.Integer</a:t>
            </a:r>
            <a:r>
              <a:rPr lang="en-US" dirty="0" smtClean="0">
                <a:latin typeface="Arial"/>
              </a:rPr>
              <a:t> class implements </a:t>
            </a:r>
            <a:r>
              <a:rPr lang="en-US" dirty="0" smtClean="0">
                <a:solidFill>
                  <a:srgbClr val="FF0000"/>
                </a:solidFill>
                <a:latin typeface="Arial"/>
              </a:rPr>
              <a:t>Comparable&lt;</a:t>
            </a:r>
            <a:r>
              <a:rPr lang="en-US" b="1" dirty="0" smtClean="0">
                <a:solidFill>
                  <a:srgbClr val="FF0000"/>
                </a:solidFill>
                <a:latin typeface="Arial"/>
              </a:rPr>
              <a:t>Integer</a:t>
            </a:r>
            <a:r>
              <a:rPr lang="en-US" dirty="0" smtClean="0">
                <a:solidFill>
                  <a:srgbClr val="FF0000"/>
                </a:solidFill>
                <a:latin typeface="Arial"/>
              </a:rPr>
              <a:t>&gt; interface</a:t>
            </a:r>
          </a:p>
        </p:txBody>
      </p:sp>
      <p:sp>
        <p:nvSpPr>
          <p:cNvPr id="8" name="Rectangle 7"/>
          <p:cNvSpPr/>
          <p:nvPr/>
        </p:nvSpPr>
        <p:spPr>
          <a:xfrm>
            <a:off x="5486400" y="1676400"/>
            <a:ext cx="3571592" cy="1938992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27013" indent="-227013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Line 21: </a:t>
            </a:r>
            <a:r>
              <a:rPr lang="en-US" sz="2000" dirty="0" err="1" smtClean="0">
                <a:solidFill>
                  <a:srgbClr val="0000FF"/>
                </a:solidFill>
                <a:latin typeface="Arial"/>
              </a:rPr>
              <a:t>Comapre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&lt;T&gt; </a:t>
            </a:r>
            <a:r>
              <a:rPr lang="en-US" sz="2000" dirty="0" smtClean="0">
                <a:latin typeface="Arial"/>
              </a:rPr>
              <a:t> is called Upper bound type for type –parameter T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latin typeface="Arial"/>
              </a:rPr>
              <a:t>Hence,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T</a:t>
            </a:r>
            <a:r>
              <a:rPr lang="en-US" sz="2000" dirty="0" smtClean="0">
                <a:latin typeface="Arial"/>
              </a:rPr>
              <a:t> is r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estrictive</a:t>
            </a:r>
            <a:r>
              <a:rPr lang="en-US" sz="2000" dirty="0" smtClean="0">
                <a:latin typeface="Arial"/>
              </a:rPr>
              <a:t> type because 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only such type </a:t>
            </a:r>
            <a:r>
              <a:rPr lang="en-US" sz="2000" dirty="0" smtClean="0">
                <a:latin typeface="Arial"/>
              </a:rPr>
              <a:t>of  objects can be compared. </a:t>
            </a:r>
          </a:p>
        </p:txBody>
      </p:sp>
      <p:sp>
        <p:nvSpPr>
          <p:cNvPr id="10" name="Rectangle 9"/>
          <p:cNvSpPr/>
          <p:nvPr/>
        </p:nvSpPr>
        <p:spPr>
          <a:xfrm>
            <a:off x="76200" y="228600"/>
            <a:ext cx="8991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3 (</a:t>
            </a:r>
            <a:r>
              <a:rPr 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dirty="0" smtClean="0">
                <a:solidFill>
                  <a:srgbClr val="24B5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program that shows a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generic </a:t>
            </a:r>
            <a:r>
              <a:rPr 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</a:p>
          <a:p>
            <a:r>
              <a:rPr 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when its 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type-parameter </a:t>
            </a:r>
            <a:r>
              <a:rPr 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bounded type: </a:t>
            </a:r>
            <a:r>
              <a:rPr lang="en-US" sz="24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 smtClean="0">
                <a:solidFill>
                  <a:srgbClr val="24B5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ee, Example  2(A) </a:t>
            </a:r>
            <a:endParaRPr 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1" descr="jhtp_20_Generics_Page_16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3794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86350" y="190798"/>
            <a:ext cx="80432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4825" indent="-1774825"/>
            <a:r>
              <a:rPr lang="en-US" sz="2400" dirty="0" smtClean="0">
                <a:solidFill>
                  <a:srgbClr val="FF0000"/>
                </a:solidFill>
                <a:latin typeface="Arial"/>
              </a:rPr>
              <a:t>Example 3 (</a:t>
            </a:r>
            <a:r>
              <a:rPr lang="en-US" sz="2400" dirty="0" smtClean="0">
                <a:solidFill>
                  <a:srgbClr val="0000FF"/>
                </a:solidFill>
                <a:latin typeface="Arial"/>
              </a:rPr>
              <a:t>B</a:t>
            </a:r>
            <a:r>
              <a:rPr lang="en-US" sz="2400" dirty="0" smtClean="0">
                <a:solidFill>
                  <a:srgbClr val="FF0000"/>
                </a:solidFill>
                <a:latin typeface="Arial"/>
              </a:rPr>
              <a:t>) </a:t>
            </a:r>
            <a:r>
              <a:rPr lang="en-US" sz="2400" dirty="0" smtClean="0">
                <a:solidFill>
                  <a:srgbClr val="24B5A1"/>
                </a:solidFill>
                <a:latin typeface="Arial"/>
              </a:rPr>
              <a:t>: Modify Example 3(A) by </a:t>
            </a:r>
            <a:r>
              <a:rPr lang="en-US" sz="2400" dirty="0" smtClean="0">
                <a:solidFill>
                  <a:srgbClr val="0000FF"/>
                </a:solidFill>
                <a:latin typeface="Arial"/>
              </a:rPr>
              <a:t>Erasure Utility of   </a:t>
            </a:r>
          </a:p>
          <a:p>
            <a:pPr marL="1774825" indent="-1774825"/>
            <a:r>
              <a:rPr lang="en-US" sz="2400" dirty="0">
                <a:solidFill>
                  <a:srgbClr val="0000FF"/>
                </a:solidFill>
                <a:latin typeface="Arial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Arial"/>
              </a:rPr>
              <a:t>                        Compiler 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6350" y="3810000"/>
            <a:ext cx="84582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erasure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the return type is </a:t>
            </a: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Comparable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But, the caller excepts objects of </a:t>
            </a: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Integer, double and String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respectively.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reason is that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compiler </a:t>
            </a:r>
            <a:r>
              <a:rPr 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explicit </a:t>
            </a:r>
            <a:r>
              <a:rPr 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operations in front of each method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call </a:t>
            </a: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during erasure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operations as follows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 9,  example 4:   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) maximum (</a:t>
            </a: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3,4,5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 1</a:t>
            </a:r>
            <a:r>
              <a:rPr 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example 4: 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maximum (</a:t>
            </a: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6.6, 8.8, 7.7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 13, example 4, 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maximum (“</a:t>
            </a:r>
            <a:r>
              <a:rPr lang="en-US" sz="20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peaor</a:t>
            </a: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”, “anger”, “apple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 descr="jhtp_20_Generics_Page_17"/>
          <p:cNvPicPr>
            <a:picLocks noGrp="1" noChangeAspect="1"/>
          </p:cNvPicPr>
          <p:nvPr isPhoto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0" y="762000"/>
            <a:ext cx="9018489" cy="547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2400" y="152400"/>
            <a:ext cx="7620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4825" indent="-1774825"/>
            <a:r>
              <a:rPr lang="en-US" sz="2000" dirty="0">
                <a:solidFill>
                  <a:srgbClr val="FF0000"/>
                </a:solidFill>
                <a:latin typeface="Arial"/>
              </a:rPr>
              <a:t>Example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4 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(A):   This program illustrates the implementation of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stack data structure 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using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generic class  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" y="5410200"/>
            <a:ext cx="8763000" cy="707886"/>
          </a:xfrm>
          <a:prstGeom prst="rect">
            <a:avLst/>
          </a:prstGeom>
          <a:ln w="2222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98463" indent="-398463">
              <a:buFont typeface="Wingdings" panose="05000000000000000000" pitchFamily="2" charset="2"/>
              <a:buChar char="ü"/>
            </a:pPr>
            <a:r>
              <a:rPr lang="en-US" sz="2000" dirty="0" smtClean="0">
                <a:latin typeface="Arial"/>
              </a:rPr>
              <a:t>From 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one generic stack </a:t>
            </a:r>
            <a:r>
              <a:rPr lang="en-US" sz="2000" dirty="0" smtClean="0">
                <a:latin typeface="Arial"/>
              </a:rPr>
              <a:t>class(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base</a:t>
            </a:r>
            <a:r>
              <a:rPr lang="en-US" sz="2000" dirty="0" smtClean="0">
                <a:latin typeface="Arial"/>
              </a:rPr>
              <a:t>), we can create 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many logical  stack </a:t>
            </a:r>
            <a:r>
              <a:rPr lang="en-US" sz="2000" dirty="0" smtClean="0">
                <a:latin typeface="Arial"/>
              </a:rPr>
              <a:t>classes such as Stack of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Double</a:t>
            </a:r>
            <a:r>
              <a:rPr lang="en-US" sz="2000" dirty="0" smtClean="0">
                <a:latin typeface="Arial"/>
              </a:rPr>
              <a:t>, Stack of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Integer</a:t>
            </a:r>
            <a:r>
              <a:rPr lang="en-US" sz="2000" dirty="0" smtClean="0">
                <a:latin typeface="Arial"/>
              </a:rPr>
              <a:t>, Stack of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Student</a:t>
            </a:r>
            <a:r>
              <a:rPr lang="en-US" sz="2000" dirty="0" smtClean="0">
                <a:latin typeface="Arial"/>
              </a:rPr>
              <a:t>, </a:t>
            </a:r>
            <a:r>
              <a:rPr lang="en-US" sz="2000" dirty="0" err="1" smtClean="0">
                <a:solidFill>
                  <a:srgbClr val="0000FF"/>
                </a:solidFill>
                <a:latin typeface="Arial"/>
              </a:rPr>
              <a:t>etc</a:t>
            </a:r>
            <a:r>
              <a:rPr lang="en-US" sz="2000" dirty="0" smtClean="0">
                <a:latin typeface="Arial"/>
              </a:rPr>
              <a:t>    </a:t>
            </a:r>
            <a:endParaRPr lang="en-US" sz="2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1" descr="jhtp_20_Generics_Page_18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76200" y="358914"/>
            <a:ext cx="7772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4825" indent="-1774825"/>
            <a:r>
              <a:rPr lang="en-US" sz="2000" dirty="0">
                <a:solidFill>
                  <a:srgbClr val="FF0000"/>
                </a:solidFill>
                <a:latin typeface="Arial"/>
              </a:rPr>
              <a:t>Example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4 (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A):   This program illustrates the implementation of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stack data structure 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using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generic class  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cont’d  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1" descr="jhtp_20_Generics_Page_19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4" y="936486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9424" y="369521"/>
            <a:ext cx="777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4825" indent="-1774825"/>
            <a:r>
              <a:rPr lang="en-US" sz="2000" dirty="0">
                <a:solidFill>
                  <a:srgbClr val="FF0000"/>
                </a:solidFill>
                <a:latin typeface="Arial"/>
              </a:rPr>
              <a:t>Example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4(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B) : Exception handling class for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Example 4(A) 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1000" y="5105400"/>
            <a:ext cx="8610600" cy="1015663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44488" indent="-344488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In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Fig 20.7, line 29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, the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pop()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 operation may try to remove  from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empty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 stack. Hence, the programmer defined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his own 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exception handling class  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1" descr="jhtp_20_Generics_Page_20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4" y="838200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76200" y="228600"/>
            <a:ext cx="7391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4825" indent="-1774825"/>
            <a:r>
              <a:rPr lang="en-US" sz="2000" dirty="0">
                <a:solidFill>
                  <a:srgbClr val="FF0000"/>
                </a:solidFill>
                <a:latin typeface="Arial"/>
              </a:rPr>
              <a:t>Example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4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(C):   This program tests the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generic stack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 class in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Example 4(A)  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using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non-generic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 method  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1" descr="jhtp_20_Generics_Page_21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76200" y="228600"/>
            <a:ext cx="7391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4825" indent="-1774825"/>
            <a:r>
              <a:rPr lang="en-US" sz="2000" dirty="0">
                <a:solidFill>
                  <a:srgbClr val="FF0000"/>
                </a:solidFill>
                <a:latin typeface="Arial"/>
              </a:rPr>
              <a:t>Example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4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(C):   This program tests the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generic stack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 class in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Example 4(A)  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using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non-generic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 method  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1" descr="jhtp_20_Generics_Page_22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6" y="860286"/>
            <a:ext cx="9000417" cy="546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76200" y="228600"/>
            <a:ext cx="7391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4825" indent="-1774825"/>
            <a:r>
              <a:rPr lang="en-US" sz="2000" dirty="0">
                <a:solidFill>
                  <a:srgbClr val="FF0000"/>
                </a:solidFill>
                <a:latin typeface="Arial"/>
              </a:rPr>
              <a:t>Example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4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(C):   This program tests the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generic stack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 class in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Example 4(A)  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using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non-generic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 method  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1" descr="jhtp_20_Generics_Page_23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76200" y="228600"/>
            <a:ext cx="7391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4825" indent="-1774825"/>
            <a:r>
              <a:rPr lang="en-US" sz="2000" dirty="0">
                <a:solidFill>
                  <a:srgbClr val="FF0000"/>
                </a:solidFill>
                <a:latin typeface="Arial"/>
              </a:rPr>
              <a:t>Example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4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(C):   This program tests the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generic stack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 class in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Example 4(A)  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using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non-generic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 method  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" descr="jhtp_20_Generics_Page_02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1" descr="jhtp_20_Generics_Page_24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1"/>
            <a:ext cx="9036793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76200" y="228600"/>
            <a:ext cx="7391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4825" indent="-1774825"/>
            <a:r>
              <a:rPr lang="en-US" sz="2000" dirty="0">
                <a:solidFill>
                  <a:srgbClr val="FF0000"/>
                </a:solidFill>
                <a:latin typeface="Arial"/>
              </a:rPr>
              <a:t>Example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4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(C):   This program tests the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generic stack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 class in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Example 4(A)  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using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non-generic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 method  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1" descr="jhtp_20_Generics_Page_25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3950" y="152400"/>
            <a:ext cx="777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4825" indent="-1774825"/>
            <a:r>
              <a:rPr lang="en-US" sz="2000" dirty="0">
                <a:solidFill>
                  <a:srgbClr val="FF0000"/>
                </a:solidFill>
                <a:latin typeface="Arial"/>
              </a:rPr>
              <a:t>Example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4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(D) : This program display the out of  The program 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 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" descr="jhtp_20_Generics_Page_26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76200" y="228600"/>
            <a:ext cx="7772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4825" indent="-1774825"/>
            <a:r>
              <a:rPr lang="en-US" sz="2000" dirty="0">
                <a:solidFill>
                  <a:srgbClr val="FF0000"/>
                </a:solidFill>
                <a:latin typeface="Arial"/>
              </a:rPr>
              <a:t>Example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4 (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F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) 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:  This program tests the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generic stack 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class in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Example 4(A)  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using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Generic methods 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   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1" descr="jhtp_20_Generics_Page_27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61" y="1165086"/>
            <a:ext cx="8534400" cy="518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76200" y="228600"/>
            <a:ext cx="7772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4825" indent="-1774825"/>
            <a:r>
              <a:rPr lang="en-US" sz="2000" dirty="0">
                <a:solidFill>
                  <a:srgbClr val="FF0000"/>
                </a:solidFill>
                <a:latin typeface="Arial"/>
              </a:rPr>
              <a:t>Example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4 (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F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) 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:  This program tests the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generic stack 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class in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Example 4(A)  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using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Generic methods 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   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1" descr="jhtp_20_Generics_Page_28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6" y="1406305"/>
            <a:ext cx="9036794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76200" y="228600"/>
            <a:ext cx="7772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4825" indent="-1774825"/>
            <a:r>
              <a:rPr lang="en-US" sz="2000" dirty="0">
                <a:solidFill>
                  <a:srgbClr val="FF0000"/>
                </a:solidFill>
                <a:latin typeface="Arial"/>
              </a:rPr>
              <a:t>Example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4 (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F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) 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:  This program tests the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generic stack 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class in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Example 4(A)  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using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Generic methods 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   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" descr="jhtp_20_Generics_Page_29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13" y="1219201"/>
            <a:ext cx="8785769" cy="5333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2400" y="381000"/>
            <a:ext cx="7772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30338" indent="-1430338"/>
            <a:r>
              <a:rPr lang="en-US" sz="2000" dirty="0">
                <a:solidFill>
                  <a:srgbClr val="FF0000"/>
                </a:solidFill>
                <a:latin typeface="Arial"/>
              </a:rPr>
              <a:t>Example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4 (G) 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:  This program display output  of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Example 4(F)  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382000" cy="10668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24B5A1"/>
                </a:solidFill>
                <a:latin typeface="Arial"/>
              </a:rPr>
              <a:t> 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Type </a:t>
            </a:r>
            <a:r>
              <a:rPr lang="en-US" sz="2800" dirty="0" smtClean="0">
                <a:solidFill>
                  <a:srgbClr val="3380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8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ersus</a:t>
            </a:r>
            <a:r>
              <a:rPr lang="en-US" sz="2800" dirty="0" smtClean="0">
                <a:solidFill>
                  <a:srgbClr val="3380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type-parameter(T</a:t>
            </a:r>
            <a:r>
              <a:rPr lang="en-US" sz="2800" dirty="0" smtClean="0">
                <a:solidFill>
                  <a:srgbClr val="3380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to create an </a:t>
            </a:r>
            <a:r>
              <a:rPr 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</a:t>
            </a:r>
            <a:r>
              <a:rPr lang="en-US" sz="2800" dirty="0" smtClean="0">
                <a:solidFill>
                  <a:srgbClr val="3380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a </a:t>
            </a:r>
            <a:r>
              <a:rPr 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generic 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3380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constructor    </a:t>
            </a:r>
          </a:p>
        </p:txBody>
      </p:sp>
      <p:sp>
        <p:nvSpPr>
          <p:cNvPr id="52227" name="Text Placeholder 2"/>
          <p:cNvSpPr>
            <a:spLocks noGrp="1"/>
          </p:cNvSpPr>
          <p:nvPr>
            <p:ph type="body" idx="1"/>
          </p:nvPr>
        </p:nvSpPr>
        <p:spPr>
          <a:xfrm>
            <a:off x="304800" y="1600200"/>
            <a:ext cx="8686800" cy="5029200"/>
          </a:xfrm>
        </p:spPr>
        <p:txBody>
          <a:bodyPr/>
          <a:lstStyle/>
          <a:p>
            <a:pPr marL="109537" indent="0" eaLnBrk="1" hangingPunct="1">
              <a:buNone/>
            </a:pPr>
            <a:r>
              <a:rPr lang="en-US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 1</a:t>
            </a:r>
            <a:r>
              <a:rPr lang="en-US" alt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:Both  Left </a:t>
            </a:r>
            <a:r>
              <a:rPr lang="en-US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side </a:t>
            </a:r>
            <a:r>
              <a:rPr lang="en-US" alt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right side with </a:t>
            </a:r>
            <a:r>
              <a:rPr lang="en-US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</a:t>
            </a:r>
            <a:r>
              <a:rPr lang="en-US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lang="en-US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09537" indent="0" eaLnBrk="1" hangingPunct="1">
              <a:buNone/>
            </a:pPr>
            <a:r>
              <a:rPr lang="en-US" altLang="en-US" sz="2400" dirty="0" smtClean="0">
                <a:solidFill>
                  <a:srgbClr val="00B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  <a:r>
              <a:rPr lang="en-US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rawTypeStack1</a:t>
            </a:r>
            <a:r>
              <a:rPr lang="en-US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en-US" sz="2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US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  <a:r>
              <a:rPr lang="en-US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400" dirty="0" smtClean="0">
                <a:solidFill>
                  <a:srgbClr val="128A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  <a:endParaRPr lang="en-US" altLang="en-US" sz="2400" dirty="0" smtClean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537" indent="0" eaLnBrk="1" hangingPunct="1">
              <a:buNone/>
            </a:pPr>
            <a:r>
              <a:rPr lang="en-US" alt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// we can say </a:t>
            </a:r>
            <a:r>
              <a:rPr lang="en-US" alt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</a:t>
            </a:r>
            <a:r>
              <a:rPr lang="en-US" altLang="en-US" sz="24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rawTypeStack1 is </a:t>
            </a:r>
            <a:r>
              <a:rPr lang="en-US" altLang="en-US" sz="2400" dirty="0" err="1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ObjectStack</a:t>
            </a:r>
            <a:r>
              <a:rPr lang="en-US" altLang="en-US" sz="24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 eaLnBrk="1" hangingPunct="1"/>
            <a:r>
              <a:rPr lang="en-US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Since </a:t>
            </a:r>
            <a:r>
              <a:rPr lang="en-US" altLang="en-US" sz="2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rawTypeStack1</a:t>
            </a:r>
            <a:r>
              <a:rPr lang="en-US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has a </a:t>
            </a:r>
            <a:r>
              <a:rPr lang="en-US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type, </a:t>
            </a:r>
            <a:r>
              <a:rPr lang="en-US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compiler implicitly uses type </a:t>
            </a:r>
            <a:r>
              <a:rPr lang="en-US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r>
              <a:rPr lang="en-US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throughout the </a:t>
            </a:r>
            <a:r>
              <a:rPr lang="en-US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generic class </a:t>
            </a:r>
            <a:r>
              <a:rPr lang="en-US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each </a:t>
            </a:r>
            <a:r>
              <a:rPr lang="en-US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T- type </a:t>
            </a:r>
            <a:endParaRPr lang="en-US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/>
            <a:r>
              <a:rPr lang="en-US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statement creates a </a:t>
            </a:r>
            <a:r>
              <a:rPr lang="en-US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  <a:r>
              <a:rPr lang="en-US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that can store objects of </a:t>
            </a:r>
            <a:r>
              <a:rPr lang="en-US" altLang="en-US" sz="24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</a:t>
            </a:r>
            <a:r>
              <a:rPr lang="en-US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type</a:t>
            </a:r>
            <a:r>
              <a:rPr lang="en-US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1" eaLnBrk="1" hangingPunct="1"/>
            <a:r>
              <a:rPr lang="en-US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important for </a:t>
            </a:r>
            <a:r>
              <a:rPr lang="en-US" altLang="en-US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backward compatibility </a:t>
            </a:r>
            <a:r>
              <a:rPr lang="en-US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old  versions. </a:t>
            </a:r>
          </a:p>
          <a:p>
            <a:pPr lvl="1" eaLnBrk="1" hangingPunct="1"/>
            <a:r>
              <a:rPr lang="en-US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Raw-type</a:t>
            </a:r>
            <a:r>
              <a:rPr lang="en-US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operations are unsafe and may cause  exceptions</a:t>
            </a:r>
            <a:r>
              <a:rPr lang="en-US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382000" cy="11731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Type </a:t>
            </a:r>
            <a:r>
              <a:rPr lang="en-US" sz="2800" dirty="0" smtClean="0">
                <a:solidFill>
                  <a:srgbClr val="3380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8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ersus</a:t>
            </a:r>
            <a:r>
              <a:rPr lang="en-US" sz="2800" dirty="0" smtClean="0">
                <a:solidFill>
                  <a:srgbClr val="3380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type-parameter(T</a:t>
            </a:r>
            <a:r>
              <a:rPr lang="en-US" sz="2800" dirty="0" smtClean="0">
                <a:solidFill>
                  <a:srgbClr val="3380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to create an </a:t>
            </a:r>
            <a:r>
              <a:rPr 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</a:t>
            </a:r>
            <a:r>
              <a:rPr lang="en-US" sz="2800" dirty="0" smtClean="0">
                <a:solidFill>
                  <a:srgbClr val="3380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a </a:t>
            </a:r>
            <a:r>
              <a:rPr 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generic 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3380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constructor    </a:t>
            </a:r>
          </a:p>
        </p:txBody>
      </p:sp>
      <p:sp>
        <p:nvSpPr>
          <p:cNvPr id="52227" name="Text Placeholder 2"/>
          <p:cNvSpPr>
            <a:spLocks noGrp="1"/>
          </p:cNvSpPr>
          <p:nvPr>
            <p:ph type="body" idx="1"/>
          </p:nvPr>
        </p:nvSpPr>
        <p:spPr>
          <a:xfrm>
            <a:off x="152400" y="1447800"/>
            <a:ext cx="8763000" cy="5410200"/>
          </a:xfrm>
        </p:spPr>
        <p:txBody>
          <a:bodyPr/>
          <a:lstStyle/>
          <a:p>
            <a:pPr marL="109537" indent="0" eaLnBrk="1" hangingPunct="1">
              <a:lnSpc>
                <a:spcPct val="90000"/>
              </a:lnSpc>
              <a:buNone/>
            </a:pPr>
            <a:r>
              <a:rPr lang="en-US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 2</a:t>
            </a:r>
            <a:r>
              <a:rPr lang="en-US" alt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Left side with </a:t>
            </a:r>
            <a:r>
              <a:rPr lang="en-US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type </a:t>
            </a:r>
            <a:r>
              <a:rPr lang="en-US" alt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right side with </a:t>
            </a:r>
            <a:r>
              <a:rPr lang="en-US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T-type</a:t>
            </a:r>
            <a:r>
              <a:rPr lang="en-US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09537" indent="0" eaLnBrk="1" hangingPunct="1">
              <a:lnSpc>
                <a:spcPct val="90000"/>
              </a:lnSpc>
              <a:buNone/>
            </a:pPr>
            <a:r>
              <a:rPr lang="en-US" altLang="en-US" sz="2400" dirty="0" smtClean="0">
                <a:solidFill>
                  <a:srgbClr val="00B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  <a:r>
              <a:rPr lang="en-US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rawTypeStack2</a:t>
            </a:r>
            <a:r>
              <a:rPr lang="en-US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en-US" sz="24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US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Stack&lt;</a:t>
            </a:r>
            <a:r>
              <a:rPr lang="en-US" altLang="en-US" sz="24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en-US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400" dirty="0" smtClean="0">
                <a:solidFill>
                  <a:srgbClr val="128A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109537" indent="0" eaLnBrk="1" hangingPunct="1">
              <a:lnSpc>
                <a:spcPct val="90000"/>
              </a:lnSpc>
              <a:buNone/>
            </a:pPr>
            <a:r>
              <a:rPr lang="en-US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we can </a:t>
            </a:r>
            <a:r>
              <a:rPr lang="en-US" alt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say </a:t>
            </a:r>
            <a:r>
              <a:rPr lang="en-US" altLang="en-US" sz="24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rawTypeStack2  is </a:t>
            </a:r>
            <a:r>
              <a:rPr lang="en-US" altLang="en-US" sz="2400" dirty="0" err="1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DoubleStack</a:t>
            </a:r>
            <a:endParaRPr lang="en-US" altLang="en-US" sz="2400" dirty="0" smtClean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Since rawTypeStack2 is Object type and </a:t>
            </a:r>
            <a:r>
              <a:rPr lang="en-US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en-US" altLang="en-US" sz="2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lang="en-US" altLang="en-US" sz="2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an indirect class  of </a:t>
            </a:r>
            <a:r>
              <a:rPr lang="en-US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type, there is </a:t>
            </a:r>
            <a:r>
              <a:rPr lang="en-US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compiler error</a:t>
            </a:r>
          </a:p>
          <a:p>
            <a:pPr marL="109537" indent="0" eaLnBrk="1" hangingPunct="1">
              <a:lnSpc>
                <a:spcPct val="90000"/>
              </a:lnSpc>
              <a:buNone/>
            </a:pPr>
            <a:endParaRPr lang="en-US" altLang="en-US" sz="24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537" indent="0" eaLnBrk="1" hangingPunct="1">
              <a:lnSpc>
                <a:spcPct val="90000"/>
              </a:lnSpc>
              <a:buNone/>
            </a:pPr>
            <a:r>
              <a:rPr lang="en-US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 3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 side with </a:t>
            </a:r>
            <a:r>
              <a:rPr lang="en-US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-type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right side with </a:t>
            </a:r>
            <a:r>
              <a:rPr lang="en-US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raw-typ</a:t>
            </a:r>
            <a:r>
              <a:rPr lang="en-US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r>
              <a:rPr lang="en-US" altLang="en-US" sz="2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09537" indent="0" eaLnBrk="1" hangingPunct="1">
              <a:lnSpc>
                <a:spcPct val="90000"/>
              </a:lnSpc>
              <a:buNone/>
            </a:pPr>
            <a:r>
              <a:rPr lang="en-US" altLang="en-US" sz="2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&lt;</a:t>
            </a:r>
            <a:r>
              <a:rPr lang="en-US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altLang="en-US" sz="24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IntegerStack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en-US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Stack 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(5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assignment is </a:t>
            </a:r>
            <a:r>
              <a:rPr lang="en-US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permitted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it is </a:t>
            </a:r>
            <a:r>
              <a:rPr lang="en-US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safe 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because  the </a:t>
            </a:r>
            <a:r>
              <a:rPr lang="en-US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raw stack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on the </a:t>
            </a:r>
            <a:r>
              <a:rPr lang="en-US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side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can store types other than </a:t>
            </a:r>
            <a:r>
              <a:rPr lang="en-US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 type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Hence, compiler generates warning message to show </a:t>
            </a:r>
            <a:r>
              <a:rPr lang="en-US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the assignment </a:t>
            </a:r>
            <a:r>
              <a:rPr lang="en-US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not safe because </a:t>
            </a:r>
            <a:r>
              <a:rPr lang="en-US" altLang="en-US" sz="2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programmer should add only Integer type or  the type should be compatible to be casted.</a:t>
            </a:r>
            <a:endParaRPr lang="en-US" alt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en-US" sz="2700" dirty="0" smtClean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3362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1" descr="jhtp_20_Generics_Page_30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76200" y="152400"/>
            <a:ext cx="8153400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30338" indent="-1430338"/>
            <a:r>
              <a:rPr lang="en-US" sz="2300" dirty="0">
                <a:solidFill>
                  <a:srgbClr val="FF0000"/>
                </a:solidFill>
                <a:latin typeface="Arial"/>
              </a:rPr>
              <a:t>Example </a:t>
            </a:r>
            <a:r>
              <a:rPr lang="en-US" sz="2300" dirty="0" smtClean="0">
                <a:solidFill>
                  <a:srgbClr val="FF0000"/>
                </a:solidFill>
                <a:latin typeface="Arial"/>
              </a:rPr>
              <a:t>5 (A) </a:t>
            </a:r>
            <a:r>
              <a:rPr lang="en-US" sz="2300" dirty="0" smtClean="0">
                <a:solidFill>
                  <a:srgbClr val="0000FF"/>
                </a:solidFill>
                <a:latin typeface="Arial"/>
              </a:rPr>
              <a:t>: This program illustrates </a:t>
            </a:r>
            <a:r>
              <a:rPr lang="en-US" sz="2300" dirty="0" smtClean="0">
                <a:solidFill>
                  <a:srgbClr val="FF0000"/>
                </a:solidFill>
                <a:latin typeface="Arial"/>
              </a:rPr>
              <a:t>Raw </a:t>
            </a:r>
            <a:r>
              <a:rPr lang="en-US" sz="2300" dirty="0" smtClean="0">
                <a:solidFill>
                  <a:srgbClr val="0000FF"/>
                </a:solidFill>
                <a:latin typeface="Arial"/>
              </a:rPr>
              <a:t>Type and </a:t>
            </a:r>
            <a:r>
              <a:rPr lang="en-US" sz="2300" dirty="0" smtClean="0">
                <a:solidFill>
                  <a:srgbClr val="FF0000"/>
                </a:solidFill>
                <a:latin typeface="Arial"/>
              </a:rPr>
              <a:t>T</a:t>
            </a:r>
            <a:r>
              <a:rPr lang="en-US" sz="2300" dirty="0" smtClean="0">
                <a:solidFill>
                  <a:srgbClr val="0000FF"/>
                </a:solidFill>
                <a:latin typeface="Arial"/>
              </a:rPr>
              <a:t>-type   </a:t>
            </a:r>
            <a:endParaRPr lang="en-US" sz="23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1" descr="jhtp_20_Generics_Page_31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1362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76200" y="152400"/>
            <a:ext cx="8153400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30338" indent="-1430338"/>
            <a:r>
              <a:rPr lang="en-US" sz="2300" dirty="0">
                <a:solidFill>
                  <a:srgbClr val="FF0000"/>
                </a:solidFill>
                <a:latin typeface="Arial"/>
              </a:rPr>
              <a:t>Example </a:t>
            </a:r>
            <a:r>
              <a:rPr lang="en-US" sz="2300" dirty="0" smtClean="0">
                <a:solidFill>
                  <a:srgbClr val="FF0000"/>
                </a:solidFill>
                <a:latin typeface="Arial"/>
              </a:rPr>
              <a:t>5 (A) </a:t>
            </a:r>
            <a:r>
              <a:rPr lang="en-US" sz="2300" dirty="0" smtClean="0">
                <a:solidFill>
                  <a:srgbClr val="0000FF"/>
                </a:solidFill>
                <a:latin typeface="Arial"/>
              </a:rPr>
              <a:t>: This program illustrates </a:t>
            </a:r>
            <a:r>
              <a:rPr lang="en-US" sz="2300" dirty="0" smtClean="0">
                <a:solidFill>
                  <a:srgbClr val="FF0000"/>
                </a:solidFill>
                <a:latin typeface="Arial"/>
              </a:rPr>
              <a:t>Raw </a:t>
            </a:r>
            <a:r>
              <a:rPr lang="en-US" sz="2300" dirty="0" smtClean="0">
                <a:solidFill>
                  <a:srgbClr val="0000FF"/>
                </a:solidFill>
                <a:latin typeface="Arial"/>
              </a:rPr>
              <a:t>Type and </a:t>
            </a:r>
            <a:r>
              <a:rPr lang="en-US" sz="2300" dirty="0" smtClean="0">
                <a:solidFill>
                  <a:srgbClr val="FF0000"/>
                </a:solidFill>
                <a:latin typeface="Arial"/>
              </a:rPr>
              <a:t>T</a:t>
            </a:r>
            <a:r>
              <a:rPr lang="en-US" sz="2300" dirty="0" smtClean="0">
                <a:solidFill>
                  <a:srgbClr val="0000FF"/>
                </a:solidFill>
                <a:latin typeface="Arial"/>
              </a:rPr>
              <a:t>-type   </a:t>
            </a:r>
            <a:endParaRPr lang="en-US" sz="23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" descr="jhtp_20_Generics_Page_03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1" descr="jhtp_20_Generics_Page_32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6200" y="152400"/>
            <a:ext cx="8153400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30338" indent="-1430338"/>
            <a:r>
              <a:rPr lang="en-US" sz="2300" dirty="0">
                <a:solidFill>
                  <a:srgbClr val="FF0000"/>
                </a:solidFill>
                <a:latin typeface="Arial"/>
              </a:rPr>
              <a:t>Example </a:t>
            </a:r>
            <a:r>
              <a:rPr lang="en-US" sz="2300" dirty="0" smtClean="0">
                <a:solidFill>
                  <a:srgbClr val="FF0000"/>
                </a:solidFill>
                <a:latin typeface="Arial"/>
              </a:rPr>
              <a:t>5 (A) </a:t>
            </a:r>
            <a:r>
              <a:rPr lang="en-US" sz="2300" dirty="0" smtClean="0">
                <a:solidFill>
                  <a:srgbClr val="0000FF"/>
                </a:solidFill>
                <a:latin typeface="Arial"/>
              </a:rPr>
              <a:t>: This program illustrates </a:t>
            </a:r>
            <a:r>
              <a:rPr lang="en-US" sz="2300" dirty="0" smtClean="0">
                <a:solidFill>
                  <a:srgbClr val="FF0000"/>
                </a:solidFill>
                <a:latin typeface="Arial"/>
              </a:rPr>
              <a:t>Raw </a:t>
            </a:r>
            <a:r>
              <a:rPr lang="en-US" sz="2300" dirty="0" smtClean="0">
                <a:solidFill>
                  <a:srgbClr val="0000FF"/>
                </a:solidFill>
                <a:latin typeface="Arial"/>
              </a:rPr>
              <a:t>Type and </a:t>
            </a:r>
            <a:r>
              <a:rPr lang="en-US" sz="2300" dirty="0" smtClean="0">
                <a:solidFill>
                  <a:srgbClr val="FF0000"/>
                </a:solidFill>
                <a:latin typeface="Arial"/>
              </a:rPr>
              <a:t>T</a:t>
            </a:r>
            <a:r>
              <a:rPr lang="en-US" sz="2300" dirty="0" smtClean="0">
                <a:solidFill>
                  <a:srgbClr val="0000FF"/>
                </a:solidFill>
                <a:latin typeface="Arial"/>
              </a:rPr>
              <a:t>-type   </a:t>
            </a:r>
            <a:endParaRPr lang="en-US" sz="23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1" descr="jhtp_20_Generics_Page_33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614065"/>
            <a:ext cx="9091704" cy="551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76200" y="152400"/>
            <a:ext cx="807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30338" indent="-1430338"/>
            <a:r>
              <a:rPr lang="en-US" sz="2400" dirty="0">
                <a:solidFill>
                  <a:srgbClr val="FF0000"/>
                </a:solidFill>
                <a:latin typeface="Arial"/>
              </a:rPr>
              <a:t>Example </a:t>
            </a:r>
            <a:r>
              <a:rPr lang="en-US" sz="2400" dirty="0" smtClean="0">
                <a:solidFill>
                  <a:srgbClr val="FF0000"/>
                </a:solidFill>
                <a:latin typeface="Arial"/>
              </a:rPr>
              <a:t>5 (B) </a:t>
            </a:r>
            <a:r>
              <a:rPr lang="en-US" sz="2400" dirty="0" smtClean="0">
                <a:solidFill>
                  <a:srgbClr val="0000FF"/>
                </a:solidFill>
                <a:latin typeface="Arial"/>
              </a:rPr>
              <a:t>: Out put of the program   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1" descr="jhtp_20_Generics_Page_34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473" y="614065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76200" y="152400"/>
            <a:ext cx="807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30338" indent="-1430338"/>
            <a:r>
              <a:rPr lang="en-US" sz="2400" dirty="0">
                <a:solidFill>
                  <a:srgbClr val="FF0000"/>
                </a:solidFill>
                <a:latin typeface="Arial"/>
              </a:rPr>
              <a:t>Example </a:t>
            </a:r>
            <a:r>
              <a:rPr lang="en-US" sz="2400" dirty="0" smtClean="0">
                <a:solidFill>
                  <a:srgbClr val="FF0000"/>
                </a:solidFill>
                <a:latin typeface="Arial"/>
              </a:rPr>
              <a:t>5 (C) </a:t>
            </a:r>
            <a:r>
              <a:rPr lang="en-US" sz="2400" dirty="0" smtClean="0">
                <a:solidFill>
                  <a:srgbClr val="0000FF"/>
                </a:solidFill>
                <a:latin typeface="Arial"/>
              </a:rPr>
              <a:t>: Warning Generated by Compiler    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72200" y="990600"/>
            <a:ext cx="2362200" cy="1754326"/>
          </a:xfrm>
          <a:prstGeom prst="rect">
            <a:avLst/>
          </a:prstGeom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1430338" indent="-1430338"/>
            <a:r>
              <a:rPr lang="en-US" dirty="0" smtClean="0">
                <a:solidFill>
                  <a:srgbClr val="FF0000"/>
                </a:solidFill>
                <a:latin typeface="Arial"/>
              </a:rPr>
              <a:t>Warning  .....cause </a:t>
            </a:r>
          </a:p>
          <a:p>
            <a:pPr marL="1430338" indent="-1430338"/>
            <a:r>
              <a:rPr lang="en-US" dirty="0" smtClean="0">
                <a:solidFill>
                  <a:srgbClr val="0000FF"/>
                </a:solidFill>
                <a:latin typeface="Arial"/>
              </a:rPr>
              <a:t>1</a:t>
            </a:r>
            <a:r>
              <a:rPr lang="en-US" baseline="30000" dirty="0" smtClean="0">
                <a:solidFill>
                  <a:srgbClr val="0000FF"/>
                </a:solidFill>
                <a:latin typeface="Arial"/>
              </a:rPr>
              <a:t>st</a:t>
            </a:r>
            <a:r>
              <a:rPr lang="en-US" dirty="0" smtClean="0">
                <a:solidFill>
                  <a:srgbClr val="0000FF"/>
                </a:solidFill>
                <a:latin typeface="Arial"/>
              </a:rPr>
              <a:t>  ………… line 17 </a:t>
            </a:r>
          </a:p>
          <a:p>
            <a:pPr marL="1430338" indent="-1430338"/>
            <a:r>
              <a:rPr lang="en-US" dirty="0" smtClean="0">
                <a:solidFill>
                  <a:srgbClr val="0000FF"/>
                </a:solidFill>
                <a:latin typeface="Arial"/>
              </a:rPr>
              <a:t>2</a:t>
            </a:r>
            <a:r>
              <a:rPr lang="en-US" baseline="30000" dirty="0" smtClean="0">
                <a:solidFill>
                  <a:srgbClr val="0000FF"/>
                </a:solidFill>
                <a:latin typeface="Arial"/>
              </a:rPr>
              <a:t>nd</a:t>
            </a:r>
            <a:r>
              <a:rPr lang="en-US" dirty="0" smtClean="0">
                <a:solidFill>
                  <a:srgbClr val="0000FF"/>
                </a:solidFill>
                <a:latin typeface="Arial"/>
              </a:rPr>
              <a:t> ……….... line 19</a:t>
            </a:r>
          </a:p>
          <a:p>
            <a:pPr marL="1430338" indent="-1430338"/>
            <a:r>
              <a:rPr lang="en-US" dirty="0" smtClean="0">
                <a:solidFill>
                  <a:srgbClr val="0000FF"/>
                </a:solidFill>
                <a:latin typeface="Arial"/>
              </a:rPr>
              <a:t>3</a:t>
            </a:r>
            <a:r>
              <a:rPr lang="en-US" baseline="30000" dirty="0" smtClean="0">
                <a:solidFill>
                  <a:srgbClr val="0000FF"/>
                </a:solidFill>
                <a:latin typeface="Arial"/>
              </a:rPr>
              <a:t>rd</a:t>
            </a:r>
            <a:r>
              <a:rPr lang="en-US" dirty="0" smtClean="0">
                <a:solidFill>
                  <a:srgbClr val="0000FF"/>
                </a:solidFill>
                <a:latin typeface="Arial"/>
              </a:rPr>
              <a:t> ……….... line 19</a:t>
            </a:r>
          </a:p>
          <a:p>
            <a:pPr marL="1430338" indent="-1430338"/>
            <a:r>
              <a:rPr lang="en-US" dirty="0" smtClean="0">
                <a:solidFill>
                  <a:srgbClr val="0000FF"/>
                </a:solidFill>
              </a:rPr>
              <a:t>4</a:t>
            </a:r>
            <a:r>
              <a:rPr lang="en-US" baseline="30000" dirty="0" smtClean="0">
                <a:solidFill>
                  <a:srgbClr val="0000FF"/>
                </a:solidFill>
              </a:rPr>
              <a:t>th</a:t>
            </a:r>
            <a:r>
              <a:rPr lang="en-US" dirty="0" smtClean="0">
                <a:solidFill>
                  <a:srgbClr val="0000FF"/>
                </a:solidFill>
              </a:rPr>
              <a:t> ………… </a:t>
            </a:r>
            <a:r>
              <a:rPr lang="en-US" dirty="0">
                <a:solidFill>
                  <a:srgbClr val="0000FF"/>
                </a:solidFill>
              </a:rPr>
              <a:t>line  </a:t>
            </a:r>
            <a:r>
              <a:rPr lang="en-US" dirty="0" smtClean="0">
                <a:solidFill>
                  <a:srgbClr val="0000FF"/>
                </a:solidFill>
              </a:rPr>
              <a:t>20</a:t>
            </a:r>
            <a:endParaRPr lang="en-US" dirty="0">
              <a:solidFill>
                <a:srgbClr val="0000FF"/>
              </a:solidFill>
            </a:endParaRPr>
          </a:p>
          <a:p>
            <a:pPr marL="1430338" indent="-1430338"/>
            <a:r>
              <a:rPr lang="en-US" dirty="0" smtClean="0">
                <a:solidFill>
                  <a:srgbClr val="0000FF"/>
                </a:solidFill>
              </a:rPr>
              <a:t>5</a:t>
            </a:r>
            <a:r>
              <a:rPr lang="en-US" baseline="30000" dirty="0" smtClean="0">
                <a:solidFill>
                  <a:srgbClr val="0000FF"/>
                </a:solidFill>
              </a:rPr>
              <a:t>th</a:t>
            </a:r>
            <a:r>
              <a:rPr lang="en-US" dirty="0" smtClean="0">
                <a:solidFill>
                  <a:srgbClr val="0000FF"/>
                </a:solidFill>
              </a:rPr>
              <a:t> ………. …line 19</a:t>
            </a:r>
            <a:endParaRPr 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1" descr="jhtp_20_Generics_Page_35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6200" y="152400"/>
            <a:ext cx="807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30338" indent="-1430338"/>
            <a:r>
              <a:rPr lang="en-US" sz="2400" dirty="0">
                <a:solidFill>
                  <a:srgbClr val="FF0000"/>
                </a:solidFill>
                <a:latin typeface="Arial"/>
              </a:rPr>
              <a:t>Example </a:t>
            </a:r>
            <a:r>
              <a:rPr lang="en-US" sz="2400" dirty="0" smtClean="0">
                <a:solidFill>
                  <a:srgbClr val="FF0000"/>
                </a:solidFill>
                <a:latin typeface="Arial"/>
              </a:rPr>
              <a:t>5 (C) </a:t>
            </a:r>
            <a:r>
              <a:rPr lang="en-US" sz="2400" dirty="0" smtClean="0">
                <a:solidFill>
                  <a:srgbClr val="0000FF"/>
                </a:solidFill>
                <a:latin typeface="Arial"/>
              </a:rPr>
              <a:t>: Warning Generated by Compiler    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86400" y="4953000"/>
            <a:ext cx="2362200" cy="1477328"/>
          </a:xfrm>
          <a:prstGeom prst="rect">
            <a:avLst/>
          </a:prstGeom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1430338" indent="-1430338"/>
            <a:r>
              <a:rPr lang="en-US" dirty="0" smtClean="0">
                <a:solidFill>
                  <a:srgbClr val="FF0000"/>
                </a:solidFill>
                <a:latin typeface="Arial"/>
              </a:rPr>
              <a:t>Warning  .....cause </a:t>
            </a:r>
          </a:p>
          <a:p>
            <a:pPr marL="1430338" indent="-1430338"/>
            <a:r>
              <a:rPr lang="en-US" dirty="0" smtClean="0">
                <a:solidFill>
                  <a:srgbClr val="0000FF"/>
                </a:solidFill>
                <a:latin typeface="Arial"/>
              </a:rPr>
              <a:t>6th  ………… line 21 </a:t>
            </a:r>
          </a:p>
          <a:p>
            <a:pPr marL="1430338" indent="-1430338"/>
            <a:r>
              <a:rPr lang="en-US" dirty="0" smtClean="0">
                <a:solidFill>
                  <a:srgbClr val="0000FF"/>
                </a:solidFill>
                <a:latin typeface="Arial"/>
              </a:rPr>
              <a:t>7th ……….... line 21</a:t>
            </a:r>
          </a:p>
          <a:p>
            <a:pPr marL="1430338" indent="-1430338"/>
            <a:r>
              <a:rPr lang="en-US" dirty="0" smtClean="0">
                <a:solidFill>
                  <a:srgbClr val="0000FF"/>
                </a:solidFill>
                <a:latin typeface="Arial"/>
              </a:rPr>
              <a:t>8th ……….... line 22</a:t>
            </a:r>
          </a:p>
          <a:p>
            <a:pPr marL="1430338" indent="-1430338"/>
            <a:r>
              <a:rPr lang="en-US" dirty="0">
                <a:solidFill>
                  <a:srgbClr val="0000FF"/>
                </a:solidFill>
              </a:rPr>
              <a:t>9</a:t>
            </a:r>
            <a:r>
              <a:rPr lang="en-US" baseline="30000" dirty="0" smtClean="0">
                <a:solidFill>
                  <a:srgbClr val="0000FF"/>
                </a:solidFill>
              </a:rPr>
              <a:t>th</a:t>
            </a:r>
            <a:r>
              <a:rPr lang="en-US" dirty="0" smtClean="0">
                <a:solidFill>
                  <a:srgbClr val="0000FF"/>
                </a:solidFill>
              </a:rPr>
              <a:t> ………… </a:t>
            </a:r>
            <a:r>
              <a:rPr lang="en-US" dirty="0">
                <a:solidFill>
                  <a:srgbClr val="0000FF"/>
                </a:solidFill>
              </a:rPr>
              <a:t>line  </a:t>
            </a:r>
            <a:r>
              <a:rPr lang="en-US" dirty="0" smtClean="0">
                <a:solidFill>
                  <a:srgbClr val="0000FF"/>
                </a:solidFill>
              </a:rPr>
              <a:t>22</a:t>
            </a:r>
            <a:endParaRPr 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1" descr="jhtp_20_Generics_Page_36"/>
          <p:cNvPicPr>
            <a:picLocks noGrp="1" noChangeAspect="1"/>
          </p:cNvPicPr>
          <p:nvPr isPhoto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1" y="1219200"/>
            <a:ext cx="9061011" cy="5501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76200" y="152400"/>
            <a:ext cx="8077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30338" indent="-1430338"/>
            <a:r>
              <a:rPr lang="en-US" sz="2400" dirty="0">
                <a:solidFill>
                  <a:srgbClr val="FF0000"/>
                </a:solidFill>
                <a:latin typeface="Arial"/>
              </a:rPr>
              <a:t>Example </a:t>
            </a:r>
            <a:r>
              <a:rPr lang="en-US" sz="2400" dirty="0" smtClean="0">
                <a:solidFill>
                  <a:srgbClr val="FF0000"/>
                </a:solidFill>
                <a:latin typeface="Arial"/>
              </a:rPr>
              <a:t>6 (A) </a:t>
            </a:r>
            <a:r>
              <a:rPr lang="en-US" sz="2400" dirty="0" smtClean="0">
                <a:solidFill>
                  <a:srgbClr val="0000FF"/>
                </a:solidFill>
                <a:latin typeface="Arial"/>
              </a:rPr>
              <a:t>:  The program to illustrate a </a:t>
            </a:r>
            <a:r>
              <a:rPr lang="en-US" sz="2400" dirty="0" smtClean="0">
                <a:solidFill>
                  <a:srgbClr val="FF0000"/>
                </a:solidFill>
                <a:latin typeface="Arial"/>
              </a:rPr>
              <a:t>method</a:t>
            </a:r>
            <a:r>
              <a:rPr lang="en-US" sz="2400" dirty="0" smtClean="0">
                <a:solidFill>
                  <a:srgbClr val="0000FF"/>
                </a:solidFill>
                <a:latin typeface="Arial"/>
              </a:rPr>
              <a:t>  </a:t>
            </a:r>
          </a:p>
          <a:p>
            <a:pPr marL="1430338" indent="-1430338"/>
            <a:r>
              <a:rPr lang="en-US" sz="2400" dirty="0">
                <a:solidFill>
                  <a:srgbClr val="0000FF"/>
                </a:solidFill>
                <a:latin typeface="Arial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Arial"/>
              </a:rPr>
              <a:t>                           </a:t>
            </a:r>
            <a:r>
              <a:rPr lang="en-US" sz="2400" dirty="0" smtClean="0">
                <a:solidFill>
                  <a:srgbClr val="FF0000"/>
                </a:solidFill>
                <a:latin typeface="Arial"/>
              </a:rPr>
              <a:t>without</a:t>
            </a:r>
            <a:r>
              <a:rPr lang="en-US" sz="2400" dirty="0" smtClean="0">
                <a:solidFill>
                  <a:srgbClr val="0000FF"/>
                </a:solidFill>
                <a:latin typeface="Arial"/>
              </a:rPr>
              <a:t> using a  </a:t>
            </a:r>
            <a:r>
              <a:rPr lang="en-US" sz="2400" dirty="0" smtClean="0">
                <a:solidFill>
                  <a:srgbClr val="FF0000"/>
                </a:solidFill>
                <a:latin typeface="Arial"/>
              </a:rPr>
              <a:t>wildcard- type </a:t>
            </a:r>
            <a:r>
              <a:rPr lang="en-US" sz="2400" dirty="0" smtClean="0">
                <a:solidFill>
                  <a:srgbClr val="0000FF"/>
                </a:solidFill>
                <a:latin typeface="Arial"/>
              </a:rPr>
              <a:t>argument           </a:t>
            </a:r>
            <a:r>
              <a:rPr lang="en-US" sz="2400" dirty="0" smtClean="0">
                <a:solidFill>
                  <a:srgbClr val="FF0000"/>
                </a:solidFill>
                <a:latin typeface="Arial"/>
              </a:rPr>
              <a:t>    </a:t>
            </a:r>
            <a:endParaRPr lang="en-US" sz="2400" dirty="0">
              <a:solidFill>
                <a:srgbClr val="FF0000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470210" y="1378338"/>
            <a:ext cx="2453301" cy="1504674"/>
            <a:chOff x="6470210" y="1378338"/>
            <a:chExt cx="2453301" cy="1504674"/>
          </a:xfrm>
        </p:grpSpPr>
        <p:sp>
          <p:nvSpPr>
            <p:cNvPr id="2" name="TextBox 1"/>
            <p:cNvSpPr txBox="1"/>
            <p:nvPr/>
          </p:nvSpPr>
          <p:spPr>
            <a:xfrm>
              <a:off x="6470210" y="2513680"/>
              <a:ext cx="1143000" cy="369332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Integer 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780511" y="2513680"/>
              <a:ext cx="1143000" cy="369332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Double 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81900" y="1378338"/>
              <a:ext cx="1143000" cy="36933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Object 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81900" y="1940728"/>
              <a:ext cx="1143000" cy="36933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Number </a:t>
              </a:r>
              <a:endParaRPr lang="en-US" dirty="0"/>
            </a:p>
          </p:txBody>
        </p:sp>
        <p:cxnSp>
          <p:nvCxnSpPr>
            <p:cNvPr id="9" name="Straight Arrow Connector 8"/>
            <p:cNvCxnSpPr>
              <a:stCxn id="8" idx="0"/>
              <a:endCxn id="7" idx="2"/>
            </p:cNvCxnSpPr>
            <p:nvPr/>
          </p:nvCxnSpPr>
          <p:spPr>
            <a:xfrm flipV="1">
              <a:off x="8153400" y="1747670"/>
              <a:ext cx="0" cy="193058"/>
            </a:xfrm>
            <a:prstGeom prst="straightConnector1">
              <a:avLst/>
            </a:prstGeom>
            <a:ln w="349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6" idx="0"/>
            </p:cNvCxnSpPr>
            <p:nvPr/>
          </p:nvCxnSpPr>
          <p:spPr>
            <a:xfrm flipV="1">
              <a:off x="8352011" y="2310060"/>
              <a:ext cx="0" cy="203620"/>
            </a:xfrm>
            <a:prstGeom prst="straightConnector1">
              <a:avLst/>
            </a:prstGeom>
            <a:ln w="349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2" idx="0"/>
            </p:cNvCxnSpPr>
            <p:nvPr/>
          </p:nvCxnSpPr>
          <p:spPr>
            <a:xfrm flipV="1">
              <a:off x="7041710" y="2310060"/>
              <a:ext cx="540190" cy="203620"/>
            </a:xfrm>
            <a:prstGeom prst="straightConnector1">
              <a:avLst/>
            </a:prstGeom>
            <a:ln w="34925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/>
          <p:cNvSpPr/>
          <p:nvPr/>
        </p:nvSpPr>
        <p:spPr>
          <a:xfrm>
            <a:off x="1676399" y="5867400"/>
            <a:ext cx="7247111" cy="707886"/>
          </a:xfrm>
          <a:prstGeom prst="rect">
            <a:avLst/>
          </a:prstGeom>
          <a:ln w="34925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marL="1085850" indent="-1085850"/>
            <a:r>
              <a:rPr lang="en-US" sz="2000" dirty="0" smtClean="0">
                <a:solidFill>
                  <a:srgbClr val="FF0000"/>
                </a:solidFill>
                <a:latin typeface="Arial"/>
              </a:rPr>
              <a:t>Line 11 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: 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Number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 class is super class of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all numeric 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wrapper classes(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polymorphic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 approach )          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    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1" descr="jhtp_20_Generics_Page_37"/>
          <p:cNvPicPr>
            <a:picLocks noGrp="1" noChangeAspect="1"/>
          </p:cNvPicPr>
          <p:nvPr isPhoto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" y="1066801"/>
            <a:ext cx="8911280" cy="5410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2400" y="304800"/>
            <a:ext cx="86909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30338" indent="-1430338"/>
            <a:r>
              <a:rPr lang="en-US" sz="2400" dirty="0">
                <a:solidFill>
                  <a:srgbClr val="FF0000"/>
                </a:solidFill>
                <a:latin typeface="Arial"/>
              </a:rPr>
              <a:t>Example </a:t>
            </a:r>
            <a:r>
              <a:rPr lang="en-US" sz="2400" dirty="0" smtClean="0">
                <a:solidFill>
                  <a:srgbClr val="FF0000"/>
                </a:solidFill>
                <a:latin typeface="Arial"/>
              </a:rPr>
              <a:t>6 (A) </a:t>
            </a:r>
            <a:r>
              <a:rPr lang="en-US" sz="2400" dirty="0" smtClean="0">
                <a:solidFill>
                  <a:srgbClr val="0000FF"/>
                </a:solidFill>
                <a:latin typeface="Arial"/>
              </a:rPr>
              <a:t>:  The program to illustrate a </a:t>
            </a:r>
            <a:r>
              <a:rPr lang="en-US" sz="2400" dirty="0" smtClean="0">
                <a:solidFill>
                  <a:srgbClr val="FF0000"/>
                </a:solidFill>
                <a:latin typeface="Arial"/>
              </a:rPr>
              <a:t>method</a:t>
            </a:r>
            <a:r>
              <a:rPr lang="en-US" sz="2400" dirty="0" smtClean="0">
                <a:solidFill>
                  <a:srgbClr val="0000FF"/>
                </a:solidFill>
                <a:latin typeface="Arial"/>
              </a:rPr>
              <a:t>  </a:t>
            </a:r>
          </a:p>
          <a:p>
            <a:pPr marL="1430338" indent="-1430338"/>
            <a:r>
              <a:rPr lang="en-US" sz="2400" dirty="0">
                <a:solidFill>
                  <a:srgbClr val="0000FF"/>
                </a:solidFill>
                <a:latin typeface="Arial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Arial"/>
              </a:rPr>
              <a:t>                          </a:t>
            </a:r>
            <a:r>
              <a:rPr lang="en-US" sz="2400" dirty="0" smtClean="0">
                <a:solidFill>
                  <a:srgbClr val="FF0000"/>
                </a:solidFill>
                <a:latin typeface="Arial"/>
              </a:rPr>
              <a:t>without</a:t>
            </a:r>
            <a:r>
              <a:rPr lang="en-US" sz="2400" dirty="0" smtClean="0">
                <a:solidFill>
                  <a:srgbClr val="0000FF"/>
                </a:solidFill>
                <a:latin typeface="Arial"/>
              </a:rPr>
              <a:t>  using </a:t>
            </a:r>
            <a:r>
              <a:rPr lang="en-US" sz="2400" dirty="0" smtClean="0">
                <a:solidFill>
                  <a:srgbClr val="FF0000"/>
                </a:solidFill>
                <a:latin typeface="Arial"/>
              </a:rPr>
              <a:t>wildcard- type </a:t>
            </a:r>
            <a:r>
              <a:rPr lang="en-US" sz="2400" dirty="0" smtClean="0">
                <a:solidFill>
                  <a:srgbClr val="0000FF"/>
                </a:solidFill>
                <a:latin typeface="Arial"/>
              </a:rPr>
              <a:t>argument 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cont’d  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  </a:t>
            </a:r>
            <a:r>
              <a:rPr lang="en-US" sz="2400" dirty="0" smtClean="0">
                <a:solidFill>
                  <a:srgbClr val="0000FF"/>
                </a:solidFill>
                <a:latin typeface="Arial"/>
              </a:rPr>
              <a:t>       </a:t>
            </a:r>
            <a:r>
              <a:rPr lang="en-US" sz="2400" dirty="0" smtClean="0">
                <a:solidFill>
                  <a:srgbClr val="FF0000"/>
                </a:solidFill>
                <a:latin typeface="Arial"/>
              </a:rPr>
              <a:t>   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5800" y="4800600"/>
            <a:ext cx="8001000" cy="1077218"/>
          </a:xfrm>
          <a:prstGeom prst="rect">
            <a:avLst/>
          </a:prstGeom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288925" indent="-288925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Data type in caller method (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line 15 and 19 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) and data type in called method (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Line 23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) are the same </a:t>
            </a:r>
          </a:p>
          <a:p>
            <a:pPr marL="288925" indent="-288925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Hence,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Sum() 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method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is not 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generic method </a:t>
            </a:r>
            <a:r>
              <a:rPr lang="en-US" sz="2400" dirty="0" smtClean="0">
                <a:solidFill>
                  <a:srgbClr val="0000FF"/>
                </a:solidFill>
                <a:latin typeface="Arial"/>
              </a:rPr>
              <a:t>           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76491" y="2286000"/>
            <a:ext cx="4310989" cy="1384995"/>
          </a:xfrm>
          <a:prstGeom prst="rect">
            <a:avLst/>
          </a:prstGeom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288925" indent="-288925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 Line 29 : </a:t>
            </a:r>
            <a:r>
              <a:rPr lang="en-US" sz="2000" dirty="0" err="1" smtClean="0">
                <a:solidFill>
                  <a:srgbClr val="7030A0"/>
                </a:solidFill>
                <a:latin typeface="Arial"/>
              </a:rPr>
              <a:t>doubleValue</a:t>
            </a:r>
            <a:r>
              <a:rPr lang="en-US" sz="2000" dirty="0" smtClean="0">
                <a:solidFill>
                  <a:srgbClr val="7030A0"/>
                </a:solidFill>
                <a:latin typeface="Arial"/>
              </a:rPr>
              <a:t>() 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method belongs to </a:t>
            </a:r>
            <a:r>
              <a:rPr lang="en-US" sz="2000" dirty="0" smtClean="0">
                <a:solidFill>
                  <a:srgbClr val="7030A0"/>
                </a:solidFill>
                <a:latin typeface="Arial"/>
              </a:rPr>
              <a:t>Number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 class to convert from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wrapper type 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into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primitive type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    </a:t>
            </a:r>
            <a:r>
              <a:rPr lang="en-US" sz="2400" dirty="0" smtClean="0">
                <a:solidFill>
                  <a:srgbClr val="0000FF"/>
                </a:solidFill>
                <a:latin typeface="Arial"/>
              </a:rPr>
              <a:t>           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04800"/>
            <a:ext cx="8229600" cy="6397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 </a:t>
            </a:r>
            <a:r>
              <a:rPr 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r>
              <a:rPr lang="en-US" sz="2800" dirty="0" smtClean="0">
                <a:solidFill>
                  <a:srgbClr val="24B5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24B5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Modification of Example 6 (</a:t>
            </a:r>
            <a:r>
              <a:rPr 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4515" name="Text Placeholder 2"/>
          <p:cNvSpPr>
            <a:spLocks noGrp="1"/>
          </p:cNvSpPr>
          <p:nvPr>
            <p:ph type="body" idx="1"/>
          </p:nvPr>
        </p:nvSpPr>
        <p:spPr>
          <a:xfrm>
            <a:off x="1" y="1096962"/>
            <a:ext cx="8991600" cy="538003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Modify the program in example 6(A) by modifying line 11 and 12.</a:t>
            </a:r>
          </a:p>
          <a:p>
            <a:pPr marL="109537" indent="0" eaLnBrk="1" hangingPunct="1">
              <a:lnSpc>
                <a:spcPct val="80000"/>
              </a:lnSpc>
              <a:buNone/>
            </a:pPr>
            <a:r>
              <a:rPr lang="en-US" alt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Line 11</a:t>
            </a: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en-US" sz="2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en-US" altLang="en-US" sz="2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 </a:t>
            </a:r>
            <a:r>
              <a:rPr lang="en-US" altLang="en-US" sz="20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numbers </a:t>
            </a:r>
            <a:r>
              <a:rPr lang="en-US" altLang="en-US" sz="2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{1 ,2.4, 3,4.1 }</a:t>
            </a:r>
          </a:p>
          <a:p>
            <a:pPr marL="109537" indent="0" eaLnBrk="1" hangingPunct="1">
              <a:lnSpc>
                <a:spcPct val="80000"/>
              </a:lnSpc>
              <a:buNone/>
            </a:pPr>
            <a:r>
              <a:rPr lang="en-US" alt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Line 12</a:t>
            </a:r>
            <a:r>
              <a:rPr lang="en-US" altLang="en-US" sz="2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2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ArrayList</a:t>
            </a:r>
            <a:r>
              <a:rPr lang="en-US" altLang="en-US" sz="2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en-US" alt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altLang="en-US" sz="20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numberList</a:t>
            </a:r>
            <a:r>
              <a:rPr lang="en-US" alt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r>
              <a:rPr lang="en-US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</a:t>
            </a:r>
            <a:r>
              <a:rPr lang="en-US" altLang="en-US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ArrayList </a:t>
            </a:r>
            <a:r>
              <a:rPr lang="en-US" altLang="en-US" sz="2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&lt;&gt;();</a:t>
            </a:r>
            <a:endParaRPr lang="en-US" altLang="en-US" sz="2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Replace line 11 </a:t>
            </a:r>
            <a:r>
              <a:rPr lang="en-US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the following </a:t>
            </a:r>
            <a:r>
              <a:rPr lang="en-US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</a:t>
            </a:r>
          </a:p>
          <a:p>
            <a:pPr marL="109537" indent="0" eaLnBrk="1" hangingPunct="1">
              <a:lnSpc>
                <a:spcPct val="80000"/>
              </a:lnSpc>
              <a:buNone/>
            </a:pPr>
            <a:r>
              <a:rPr lang="en-US" alt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Line 11:  </a:t>
            </a:r>
            <a:r>
              <a:rPr lang="en-US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Integers</a:t>
            </a:r>
            <a:r>
              <a:rPr lang="en-US" altLang="en-US" sz="20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[] numbers </a:t>
            </a:r>
            <a:r>
              <a:rPr lang="en-US" altLang="en-US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={</a:t>
            </a:r>
            <a:r>
              <a:rPr lang="en-US" altLang="en-US" sz="20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 2, 3, 4}; 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Replace line </a:t>
            </a:r>
            <a:r>
              <a:rPr lang="en-US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 </a:t>
            </a:r>
            <a:r>
              <a:rPr lang="en-US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the following cod</a:t>
            </a:r>
          </a:p>
          <a:p>
            <a:pPr marL="109537" indent="0" eaLnBrk="1" hangingPunct="1">
              <a:lnSpc>
                <a:spcPct val="80000"/>
              </a:lnSpc>
              <a:buNone/>
            </a:pPr>
            <a:r>
              <a:rPr lang="en-US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 12</a:t>
            </a: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ArrayList</a:t>
            </a: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</a:t>
            </a:r>
            <a:r>
              <a:rPr lang="en-US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altLang="en-US" sz="2000" dirty="0" err="1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numberList</a:t>
            </a: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=</a:t>
            </a:r>
            <a:r>
              <a:rPr lang="en-US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ArrayList </a:t>
            </a: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&lt;&gt;();</a:t>
            </a:r>
          </a:p>
          <a:p>
            <a:pPr marL="109537" indent="0" eaLnBrk="1" hangingPunct="1">
              <a:lnSpc>
                <a:spcPct val="80000"/>
              </a:lnSpc>
              <a:buNone/>
            </a:pP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</a:t>
            </a: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line 23 is not modified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After modification,  we get  the following  compiler  error message: </a:t>
            </a:r>
            <a:r>
              <a:rPr lang="en-US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</a:t>
            </a: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(ArrayList&lt;</a:t>
            </a:r>
            <a:r>
              <a:rPr lang="en-US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&gt;) cannot be applied to(ArrayList&lt;</a:t>
            </a:r>
            <a:r>
              <a:rPr lang="en-US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</a:t>
            </a: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reason is that </a:t>
            </a:r>
            <a:r>
              <a:rPr lang="en-US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polymorphism</a:t>
            </a: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-US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base-type</a:t>
            </a: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allowed, </a:t>
            </a:r>
            <a:r>
              <a:rPr lang="en-US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 </a:t>
            </a: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polymorphism of </a:t>
            </a:r>
            <a:r>
              <a:rPr lang="en-US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T-type</a:t>
            </a: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is not allowed.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case,  </a:t>
            </a:r>
            <a:r>
              <a:rPr lang="en-US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ArrayList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en-US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base-type. </a:t>
            </a:r>
            <a:r>
              <a:rPr lang="en-US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Number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Integer are </a:t>
            </a:r>
            <a:r>
              <a:rPr lang="en-US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T-type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Modify</a:t>
            </a:r>
            <a:r>
              <a:rPr lang="en-US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line 23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n-US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wildcard-type (</a:t>
            </a:r>
            <a:r>
              <a:rPr lang="en-US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lang="en-US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 </a:t>
            </a:r>
            <a:r>
              <a:rPr lang="en-US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 follows.</a:t>
            </a:r>
          </a:p>
          <a:p>
            <a:pPr marL="2516188" lvl="2" indent="-117475" eaLnBrk="1" hangingPunct="1">
              <a:lnSpc>
                <a:spcPct val="80000"/>
              </a:lnSpc>
              <a:buClr>
                <a:srgbClr val="DA1F28"/>
              </a:buClr>
              <a:buFont typeface="Wingdings" panose="05000000000000000000" pitchFamily="2" charset="2"/>
              <a:buChar char="ü"/>
            </a:pP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ArrayList &lt; </a:t>
            </a:r>
            <a:r>
              <a:rPr lang="en-US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lang="en-US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US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537" indent="0" eaLnBrk="1" hangingPunct="1">
              <a:lnSpc>
                <a:spcPct val="80000"/>
              </a:lnSpc>
              <a:buNone/>
            </a:pPr>
            <a:endParaRPr lang="en-US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9166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1" descr="jhtp_20_Generics_Page_38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76200" y="152400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30338" indent="-1430338"/>
            <a:r>
              <a:rPr lang="en-US" sz="2400" dirty="0">
                <a:solidFill>
                  <a:srgbClr val="FF0000"/>
                </a:solidFill>
                <a:latin typeface="Arial"/>
              </a:rPr>
              <a:t>Example </a:t>
            </a:r>
            <a:r>
              <a:rPr lang="en-US" sz="2400" dirty="0" smtClean="0">
                <a:solidFill>
                  <a:srgbClr val="FF0000"/>
                </a:solidFill>
                <a:latin typeface="Arial"/>
              </a:rPr>
              <a:t>6(c) </a:t>
            </a:r>
            <a:r>
              <a:rPr lang="en-US" sz="2400" dirty="0" smtClean="0">
                <a:solidFill>
                  <a:srgbClr val="0000FF"/>
                </a:solidFill>
                <a:latin typeface="Arial"/>
              </a:rPr>
              <a:t>:  Modify </a:t>
            </a:r>
            <a:r>
              <a:rPr lang="en-US" sz="2400" dirty="0">
                <a:solidFill>
                  <a:srgbClr val="0000FF"/>
                </a:solidFill>
                <a:latin typeface="Arial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Arial"/>
              </a:rPr>
              <a:t>Example 6(</a:t>
            </a:r>
            <a:r>
              <a:rPr lang="en-US" sz="2400" dirty="0" smtClean="0">
                <a:solidFill>
                  <a:srgbClr val="FF0000"/>
                </a:solidFill>
                <a:latin typeface="Arial"/>
              </a:rPr>
              <a:t>A</a:t>
            </a:r>
            <a:r>
              <a:rPr lang="en-US" sz="2400" dirty="0" smtClean="0">
                <a:solidFill>
                  <a:srgbClr val="0000FF"/>
                </a:solidFill>
                <a:latin typeface="Arial"/>
              </a:rPr>
              <a:t>) using  </a:t>
            </a:r>
            <a:r>
              <a:rPr lang="en-US" sz="2400" dirty="0" smtClean="0">
                <a:solidFill>
                  <a:srgbClr val="FF0000"/>
                </a:solidFill>
                <a:latin typeface="Arial"/>
              </a:rPr>
              <a:t>wildcard- type </a:t>
            </a:r>
          </a:p>
          <a:p>
            <a:pPr marL="1430338" indent="-1430338"/>
            <a:r>
              <a:rPr lang="en-US" sz="2400" dirty="0">
                <a:solidFill>
                  <a:srgbClr val="FF0000"/>
                </a:solidFill>
                <a:latin typeface="Arial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Arial"/>
              </a:rPr>
              <a:t>                        </a:t>
            </a:r>
            <a:r>
              <a:rPr lang="en-US" sz="2400" dirty="0" smtClean="0">
                <a:solidFill>
                  <a:srgbClr val="0000FF"/>
                </a:solidFill>
                <a:latin typeface="Arial"/>
              </a:rPr>
              <a:t>as</a:t>
            </a:r>
            <a:r>
              <a:rPr lang="en-US" sz="2400" dirty="0" smtClean="0">
                <a:solidFill>
                  <a:srgbClr val="FF0000"/>
                </a:solidFill>
                <a:latin typeface="Arial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Arial"/>
              </a:rPr>
              <a:t>an</a:t>
            </a:r>
            <a:r>
              <a:rPr lang="en-US" sz="2400" dirty="0" smtClean="0">
                <a:solidFill>
                  <a:srgbClr val="FF0000"/>
                </a:solidFill>
                <a:latin typeface="Arial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Arial"/>
              </a:rPr>
              <a:t>argument for a method           </a:t>
            </a:r>
            <a:r>
              <a:rPr lang="en-US" sz="2400" dirty="0" smtClean="0">
                <a:solidFill>
                  <a:srgbClr val="FF0000"/>
                </a:solidFill>
                <a:latin typeface="Arial"/>
              </a:rPr>
              <a:t>    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1" descr="jhtp_20_Generics_Page_39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6200" y="152400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30338" indent="-1430338"/>
            <a:r>
              <a:rPr lang="en-US" sz="2400" dirty="0">
                <a:solidFill>
                  <a:srgbClr val="FF0000"/>
                </a:solidFill>
                <a:latin typeface="Arial"/>
              </a:rPr>
              <a:t>Example </a:t>
            </a:r>
            <a:r>
              <a:rPr lang="en-US" sz="2400" dirty="0" smtClean="0">
                <a:solidFill>
                  <a:srgbClr val="FF0000"/>
                </a:solidFill>
                <a:latin typeface="Arial"/>
              </a:rPr>
              <a:t>6(c) </a:t>
            </a:r>
            <a:r>
              <a:rPr lang="en-US" sz="2400" dirty="0" smtClean="0">
                <a:solidFill>
                  <a:srgbClr val="0000FF"/>
                </a:solidFill>
                <a:latin typeface="Arial"/>
              </a:rPr>
              <a:t>:  Modify </a:t>
            </a:r>
            <a:r>
              <a:rPr lang="en-US" sz="2400" dirty="0">
                <a:solidFill>
                  <a:srgbClr val="0000FF"/>
                </a:solidFill>
                <a:latin typeface="Arial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Arial"/>
              </a:rPr>
              <a:t>Example 6(</a:t>
            </a:r>
            <a:r>
              <a:rPr lang="en-US" sz="2400" dirty="0" smtClean="0">
                <a:solidFill>
                  <a:srgbClr val="FF0000"/>
                </a:solidFill>
                <a:latin typeface="Arial"/>
              </a:rPr>
              <a:t>A</a:t>
            </a:r>
            <a:r>
              <a:rPr lang="en-US" sz="2400" dirty="0" smtClean="0">
                <a:solidFill>
                  <a:srgbClr val="0000FF"/>
                </a:solidFill>
                <a:latin typeface="Arial"/>
              </a:rPr>
              <a:t>) using  </a:t>
            </a:r>
            <a:r>
              <a:rPr lang="en-US" sz="2400" dirty="0" smtClean="0">
                <a:solidFill>
                  <a:srgbClr val="FF0000"/>
                </a:solidFill>
                <a:latin typeface="Arial"/>
              </a:rPr>
              <a:t>wildcard- type </a:t>
            </a:r>
          </a:p>
          <a:p>
            <a:pPr marL="1430338" indent="-1430338"/>
            <a:r>
              <a:rPr lang="en-US" sz="2400" dirty="0">
                <a:solidFill>
                  <a:srgbClr val="FF0000"/>
                </a:solidFill>
                <a:latin typeface="Arial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Arial"/>
              </a:rPr>
              <a:t>                        </a:t>
            </a:r>
            <a:r>
              <a:rPr lang="en-US" sz="2400" dirty="0" smtClean="0">
                <a:solidFill>
                  <a:srgbClr val="0000FF"/>
                </a:solidFill>
                <a:latin typeface="Arial"/>
              </a:rPr>
              <a:t>as</a:t>
            </a:r>
            <a:r>
              <a:rPr lang="en-US" sz="2400" dirty="0" smtClean="0">
                <a:solidFill>
                  <a:srgbClr val="FF0000"/>
                </a:solidFill>
                <a:latin typeface="Arial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Arial"/>
              </a:rPr>
              <a:t>an</a:t>
            </a:r>
            <a:r>
              <a:rPr lang="en-US" sz="2400" dirty="0" smtClean="0">
                <a:solidFill>
                  <a:srgbClr val="FF0000"/>
                </a:solidFill>
                <a:latin typeface="Arial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Arial"/>
              </a:rPr>
              <a:t>argument for a method           </a:t>
            </a:r>
            <a:r>
              <a:rPr lang="en-US" sz="2400" dirty="0" smtClean="0">
                <a:solidFill>
                  <a:srgbClr val="FF0000"/>
                </a:solidFill>
                <a:latin typeface="Arial"/>
              </a:rPr>
              <a:t>    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1" descr="jhtp_20_Generics_Page_40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52400" y="4844533"/>
            <a:ext cx="8690919" cy="1077218"/>
          </a:xfrm>
          <a:prstGeom prst="rect">
            <a:avLst/>
          </a:prstGeom>
          <a:ln w="25400"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288925" indent="-288925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Data type in caller method (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line 20, 33 and 46 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) and data type in called method (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Line 50 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) are  different </a:t>
            </a:r>
          </a:p>
          <a:p>
            <a:pPr marL="288925" indent="-288925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Hence,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 sum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()  method is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generic 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method   </a:t>
            </a:r>
            <a:r>
              <a:rPr lang="en-US" sz="2400" dirty="0" smtClean="0">
                <a:solidFill>
                  <a:srgbClr val="0000FF"/>
                </a:solidFill>
                <a:latin typeface="Arial"/>
              </a:rPr>
              <a:t>           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200" y="152400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30338" indent="-1430338"/>
            <a:r>
              <a:rPr lang="en-US" sz="2400" dirty="0">
                <a:solidFill>
                  <a:srgbClr val="FF0000"/>
                </a:solidFill>
                <a:latin typeface="Arial"/>
              </a:rPr>
              <a:t>Example </a:t>
            </a:r>
            <a:r>
              <a:rPr lang="en-US" sz="2400" dirty="0" smtClean="0">
                <a:solidFill>
                  <a:srgbClr val="FF0000"/>
                </a:solidFill>
                <a:latin typeface="Arial"/>
              </a:rPr>
              <a:t>6(c) </a:t>
            </a:r>
            <a:r>
              <a:rPr lang="en-US" sz="2400" dirty="0" smtClean="0">
                <a:solidFill>
                  <a:srgbClr val="0000FF"/>
                </a:solidFill>
                <a:latin typeface="Arial"/>
              </a:rPr>
              <a:t>:  Modify </a:t>
            </a:r>
            <a:r>
              <a:rPr lang="en-US" sz="2400" dirty="0">
                <a:solidFill>
                  <a:srgbClr val="0000FF"/>
                </a:solidFill>
                <a:latin typeface="Arial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Arial"/>
              </a:rPr>
              <a:t>Example 6(</a:t>
            </a:r>
            <a:r>
              <a:rPr lang="en-US" sz="2400" dirty="0" smtClean="0">
                <a:solidFill>
                  <a:srgbClr val="FF0000"/>
                </a:solidFill>
                <a:latin typeface="Arial"/>
              </a:rPr>
              <a:t>A</a:t>
            </a:r>
            <a:r>
              <a:rPr lang="en-US" sz="2400" dirty="0" smtClean="0">
                <a:solidFill>
                  <a:srgbClr val="0000FF"/>
                </a:solidFill>
                <a:latin typeface="Arial"/>
              </a:rPr>
              <a:t>) using  </a:t>
            </a:r>
            <a:r>
              <a:rPr lang="en-US" sz="2400" dirty="0" smtClean="0">
                <a:solidFill>
                  <a:srgbClr val="FF0000"/>
                </a:solidFill>
                <a:latin typeface="Arial"/>
              </a:rPr>
              <a:t>wildcard- type </a:t>
            </a:r>
          </a:p>
          <a:p>
            <a:pPr marL="1430338" indent="-1430338"/>
            <a:r>
              <a:rPr lang="en-US" sz="2400" dirty="0">
                <a:solidFill>
                  <a:srgbClr val="FF0000"/>
                </a:solidFill>
                <a:latin typeface="Arial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Arial"/>
              </a:rPr>
              <a:t>                        </a:t>
            </a:r>
            <a:r>
              <a:rPr lang="en-US" sz="2400" dirty="0" smtClean="0">
                <a:solidFill>
                  <a:srgbClr val="0000FF"/>
                </a:solidFill>
                <a:latin typeface="Arial"/>
              </a:rPr>
              <a:t>as</a:t>
            </a:r>
            <a:r>
              <a:rPr lang="en-US" sz="2400" dirty="0" smtClean="0">
                <a:solidFill>
                  <a:srgbClr val="FF0000"/>
                </a:solidFill>
                <a:latin typeface="Arial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Arial"/>
              </a:rPr>
              <a:t>an</a:t>
            </a:r>
            <a:r>
              <a:rPr lang="en-US" sz="2400" dirty="0" smtClean="0">
                <a:solidFill>
                  <a:srgbClr val="FF0000"/>
                </a:solidFill>
                <a:latin typeface="Arial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Arial"/>
              </a:rPr>
              <a:t>argument for a method           </a:t>
            </a:r>
            <a:r>
              <a:rPr lang="en-US" sz="2400" dirty="0" smtClean="0">
                <a:solidFill>
                  <a:srgbClr val="FF0000"/>
                </a:solidFill>
                <a:latin typeface="Arial"/>
              </a:rPr>
              <a:t>    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 descr="jhtp_20_Generics_Page_04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23936"/>
            <a:ext cx="88392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227846" y="228600"/>
            <a:ext cx="73159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4825" indent="-1774825"/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1</a:t>
            </a:r>
            <a:r>
              <a:rPr lang="en-US" sz="2400" dirty="0" smtClean="0">
                <a:solidFill>
                  <a:srgbClr val="24B5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program that illustrates the use of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several </a:t>
            </a:r>
            <a:r>
              <a:rPr 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overloading</a:t>
            </a:r>
            <a:r>
              <a:rPr 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methods </a:t>
            </a:r>
            <a:endParaRPr 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1" descr="jhtp_20_Generics_Page_41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143000"/>
            <a:ext cx="8939304" cy="542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76200" y="152400"/>
            <a:ext cx="8077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30338" indent="-1430338"/>
            <a:r>
              <a:rPr lang="en-US" sz="2400" dirty="0">
                <a:solidFill>
                  <a:srgbClr val="FF0000"/>
                </a:solidFill>
                <a:latin typeface="Arial"/>
              </a:rPr>
              <a:t>Example </a:t>
            </a:r>
            <a:r>
              <a:rPr lang="en-US" sz="2400" dirty="0" smtClean="0">
                <a:solidFill>
                  <a:srgbClr val="FF0000"/>
                </a:solidFill>
                <a:latin typeface="Arial"/>
              </a:rPr>
              <a:t>6 (C) </a:t>
            </a:r>
            <a:r>
              <a:rPr lang="en-US" sz="2400" dirty="0" smtClean="0">
                <a:solidFill>
                  <a:srgbClr val="0000FF"/>
                </a:solidFill>
                <a:latin typeface="Arial"/>
              </a:rPr>
              <a:t>:  The  output of the program after modification of </a:t>
            </a:r>
            <a:r>
              <a:rPr lang="en-US" sz="2400" dirty="0" smtClean="0">
                <a:solidFill>
                  <a:srgbClr val="FF0000"/>
                </a:solidFill>
                <a:latin typeface="Arial"/>
              </a:rPr>
              <a:t>Example 6</a:t>
            </a:r>
            <a:r>
              <a:rPr lang="en-US" sz="2400" dirty="0" smtClean="0">
                <a:solidFill>
                  <a:srgbClr val="0000FF"/>
                </a:solidFill>
                <a:latin typeface="Arial"/>
              </a:rPr>
              <a:t> (</a:t>
            </a:r>
            <a:r>
              <a:rPr lang="en-US" sz="2400" dirty="0" smtClean="0">
                <a:solidFill>
                  <a:srgbClr val="FF0000"/>
                </a:solidFill>
                <a:latin typeface="Arial"/>
              </a:rPr>
              <a:t>A</a:t>
            </a:r>
            <a:r>
              <a:rPr lang="en-US" sz="2400" dirty="0">
                <a:solidFill>
                  <a:srgbClr val="0000FF"/>
                </a:solidFill>
                <a:latin typeface="Arial"/>
              </a:rPr>
              <a:t>)</a:t>
            </a:r>
            <a:r>
              <a:rPr lang="en-US" sz="2400" dirty="0" smtClean="0">
                <a:solidFill>
                  <a:srgbClr val="0000FF"/>
                </a:solidFill>
                <a:latin typeface="Arial"/>
              </a:rPr>
              <a:t>          </a:t>
            </a:r>
            <a:r>
              <a:rPr lang="en-US" sz="2400" dirty="0" smtClean="0">
                <a:solidFill>
                  <a:srgbClr val="FF0000"/>
                </a:solidFill>
                <a:latin typeface="Arial"/>
              </a:rPr>
              <a:t>    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solidFill>
                  <a:srgbClr val="0000FF"/>
                </a:solidFill>
                <a:latin typeface="Arial"/>
              </a:rPr>
              <a:t>Notes about </a:t>
            </a:r>
            <a:r>
              <a:rPr lang="en-US" sz="2800" dirty="0" smtClean="0">
                <a:solidFill>
                  <a:srgbClr val="FF0000"/>
                </a:solidFill>
                <a:latin typeface="Arial"/>
              </a:rPr>
              <a:t>   wildcard-</a:t>
            </a:r>
            <a:r>
              <a:rPr lang="en-US" sz="2800" dirty="0">
                <a:solidFill>
                  <a:srgbClr val="FF0000"/>
                </a:solidFill>
                <a:latin typeface="Arial"/>
              </a:rPr>
              <a:t>t</a:t>
            </a:r>
            <a:r>
              <a:rPr lang="en-US" sz="2800" dirty="0" smtClean="0">
                <a:solidFill>
                  <a:srgbClr val="FF0000"/>
                </a:solidFill>
                <a:latin typeface="Arial"/>
              </a:rPr>
              <a:t>ype </a:t>
            </a:r>
            <a:r>
              <a:rPr lang="en-US" sz="2800" dirty="0" smtClean="0">
                <a:solidFill>
                  <a:srgbClr val="0000FF"/>
                </a:solidFill>
                <a:latin typeface="Arial"/>
              </a:rPr>
              <a:t>argument of a method </a:t>
            </a:r>
          </a:p>
        </p:txBody>
      </p:sp>
      <p:sp>
        <p:nvSpPr>
          <p:cNvPr id="70659" name="Text Placeholder 2"/>
          <p:cNvSpPr>
            <a:spLocks noGrp="1"/>
          </p:cNvSpPr>
          <p:nvPr>
            <p:ph type="body" idx="1"/>
          </p:nvPr>
        </p:nvSpPr>
        <p:spPr>
          <a:xfrm>
            <a:off x="152400" y="1066800"/>
            <a:ext cx="8763000" cy="5638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1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 wildcard (</a:t>
            </a:r>
            <a:r>
              <a:rPr lang="en-US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in the method’s argument cannot be used  a type name in the  method’s body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6(c), </a:t>
            </a:r>
            <a:r>
              <a:rPr lang="en-US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canno</a:t>
            </a: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 replace “</a:t>
            </a:r>
            <a:r>
              <a:rPr lang="en-US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”( line 55)  </a:t>
            </a:r>
            <a:r>
              <a:rPr lang="en-US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(wildcard type)  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Solution:</a:t>
            </a: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Example 6(c),  declare </a:t>
            </a:r>
            <a:r>
              <a:rPr lang="en-US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</a:t>
            </a: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 at line 50 as follows :</a:t>
            </a:r>
          </a:p>
          <a:p>
            <a:pPr marL="109537" indent="0" eaLnBrk="1" hangingPunct="1">
              <a:lnSpc>
                <a:spcPct val="80000"/>
              </a:lnSpc>
              <a:buNone/>
            </a:pPr>
            <a:r>
              <a:rPr lang="en-US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public static</a:t>
            </a: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</a:t>
            </a:r>
            <a:r>
              <a:rPr lang="en-US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Number&gt; </a:t>
            </a:r>
            <a:r>
              <a:rPr lang="en-US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sum( ArrayList&lt; </a:t>
            </a:r>
            <a:r>
              <a:rPr lang="en-US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list 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allows the method to receive an ArrayList that contains elements of any Number subclass. 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can also use  </a:t>
            </a:r>
            <a:r>
              <a:rPr lang="en-US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the body of  </a:t>
            </a:r>
            <a:r>
              <a:rPr lang="en-US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</a:t>
            </a: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() method 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the wildcard-Type has no upper bound type , then </a:t>
            </a:r>
            <a:r>
              <a:rPr lang="en-US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</a:t>
            </a: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methods of </a:t>
            </a:r>
            <a:r>
              <a:rPr lang="en-US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</a:t>
            </a: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be invoked on values of the wildcard type.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ethods that use </a:t>
            </a:r>
            <a:r>
              <a:rPr lang="en-US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wildcard-type</a:t>
            </a: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in their  arguments cannot be used to </a:t>
            </a:r>
            <a:r>
              <a:rPr lang="en-US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elements to a collection referenced by </a:t>
            </a:r>
            <a:r>
              <a:rPr lang="en-US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parameter</a:t>
            </a: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558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 descr="jhtp_20_Generics_Page_05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7846" y="228600"/>
            <a:ext cx="891615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4825" indent="-1774825"/>
            <a:r>
              <a:rPr lang="en-US" sz="2400" dirty="0" smtClean="0">
                <a:solidFill>
                  <a:srgbClr val="FF0000"/>
                </a:solidFill>
                <a:latin typeface="Arial"/>
              </a:rPr>
              <a:t>Example 1</a:t>
            </a:r>
            <a:r>
              <a:rPr lang="en-US" sz="2400" dirty="0" smtClean="0">
                <a:solidFill>
                  <a:srgbClr val="24B5A1"/>
                </a:solidFill>
                <a:latin typeface="Arial"/>
              </a:rPr>
              <a:t>:  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program that illustrates the use of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several 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Overloading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 </a:t>
            </a:r>
          </a:p>
          <a:p>
            <a:pPr marL="1774825" indent="-1774825"/>
            <a:r>
              <a:rPr lang="en-US" sz="2000" dirty="0">
                <a:solidFill>
                  <a:srgbClr val="0000FF"/>
                </a:solidFill>
                <a:latin typeface="Arial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                       methods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cont’d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 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" descr="jhtp_20_Generics_Page_06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78" y="914401"/>
            <a:ext cx="8911280" cy="5410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227846" y="228600"/>
            <a:ext cx="830655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4825" indent="-1774825"/>
            <a:r>
              <a:rPr lang="en-US" sz="2400" dirty="0" smtClean="0">
                <a:solidFill>
                  <a:srgbClr val="FF0000"/>
                </a:solidFill>
                <a:latin typeface="Arial"/>
              </a:rPr>
              <a:t>Example 1</a:t>
            </a:r>
            <a:r>
              <a:rPr lang="en-US" sz="2400" dirty="0" smtClean="0">
                <a:solidFill>
                  <a:srgbClr val="24B5A1"/>
                </a:solidFill>
                <a:latin typeface="Arial"/>
              </a:rPr>
              <a:t>:  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program that illustrates the use of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several 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Overloading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 </a:t>
            </a:r>
          </a:p>
          <a:p>
            <a:pPr marL="1774825" indent="-1774825"/>
            <a:r>
              <a:rPr lang="en-US" sz="2000" dirty="0">
                <a:solidFill>
                  <a:srgbClr val="0000FF"/>
                </a:solidFill>
                <a:latin typeface="Arial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                       methods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cont’d 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" descr="jhtp_20_Generics_Page_08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90020"/>
            <a:ext cx="8915399" cy="5412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2400" y="152400"/>
            <a:ext cx="8229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4825" indent="-1774825"/>
            <a:r>
              <a:rPr lang="en-US" sz="2000" dirty="0" smtClean="0">
                <a:solidFill>
                  <a:srgbClr val="FF0000"/>
                </a:solidFill>
                <a:latin typeface="Arial"/>
              </a:rPr>
              <a:t>Example 2  (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A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) </a:t>
            </a:r>
            <a:r>
              <a:rPr lang="en-US" sz="2000" dirty="0" smtClean="0">
                <a:solidFill>
                  <a:srgbClr val="24B5A1"/>
                </a:solidFill>
                <a:latin typeface="Arial"/>
              </a:rPr>
              <a:t>: 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Modify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Example 1 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using  </a:t>
            </a:r>
            <a:r>
              <a:rPr lang="en-US" sz="2000" b="1" dirty="0" smtClean="0">
                <a:solidFill>
                  <a:srgbClr val="7030A0"/>
                </a:solidFill>
                <a:latin typeface="Arial"/>
              </a:rPr>
              <a:t>one </a:t>
            </a:r>
            <a:r>
              <a:rPr lang="en-US" sz="2000" b="1" dirty="0">
                <a:solidFill>
                  <a:srgbClr val="7030A0"/>
                </a:solidFill>
                <a:latin typeface="Arial"/>
              </a:rPr>
              <a:t>Generic </a:t>
            </a:r>
            <a:r>
              <a:rPr lang="en-US" sz="2000" b="1" dirty="0" smtClean="0">
                <a:solidFill>
                  <a:srgbClr val="7030A0"/>
                </a:solidFill>
                <a:latin typeface="Arial"/>
              </a:rPr>
              <a:t>Method   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Instead of  overloaded methods 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 descr="jhtp_20_Generics_Page_09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8599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219200" y="5364423"/>
            <a:ext cx="7086600" cy="1015663"/>
          </a:xfrm>
          <a:prstGeom prst="rect">
            <a:avLst/>
          </a:prstGeom>
          <a:ln w="158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98463" indent="-398463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The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outer 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class is normal(non-generic,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line 4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)</a:t>
            </a:r>
            <a:r>
              <a:rPr lang="en-US" sz="2000" dirty="0" smtClean="0">
                <a:solidFill>
                  <a:srgbClr val="0000FF"/>
                </a:solidFill>
              </a:rPr>
              <a:t>,</a:t>
            </a:r>
          </a:p>
          <a:p>
            <a:pPr marL="398463" indent="-398463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FF"/>
                </a:solidFill>
              </a:rPr>
              <a:t>The  </a:t>
            </a:r>
            <a:r>
              <a:rPr lang="en-US" sz="2000" dirty="0" smtClean="0">
                <a:solidFill>
                  <a:srgbClr val="FF0000"/>
                </a:solidFill>
              </a:rPr>
              <a:t>method</a:t>
            </a:r>
            <a:r>
              <a:rPr lang="en-US" sz="2000" dirty="0" smtClean="0">
                <a:solidFill>
                  <a:srgbClr val="0000FF"/>
                </a:solidFill>
              </a:rPr>
              <a:t> is generic (</a:t>
            </a:r>
            <a:r>
              <a:rPr lang="en-US" sz="2000" dirty="0" smtClean="0">
                <a:solidFill>
                  <a:srgbClr val="FF0000"/>
                </a:solidFill>
              </a:rPr>
              <a:t>Line 22)</a:t>
            </a:r>
          </a:p>
          <a:p>
            <a:pPr marL="398463" indent="-398463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The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type-parameter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 has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no 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bounded type( </a:t>
            </a: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Line 22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)</a:t>
            </a:r>
          </a:p>
        </p:txBody>
      </p:sp>
      <p:sp>
        <p:nvSpPr>
          <p:cNvPr id="7" name="Rectangle 6"/>
          <p:cNvSpPr/>
          <p:nvPr/>
        </p:nvSpPr>
        <p:spPr>
          <a:xfrm>
            <a:off x="152400" y="152400"/>
            <a:ext cx="8229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4825" indent="-1774825"/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2  (</a:t>
            </a: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000" dirty="0" smtClean="0">
                <a:solidFill>
                  <a:srgbClr val="24B5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Modify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1 </a:t>
            </a: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 </a:t>
            </a:r>
            <a:r>
              <a:rPr 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</a:t>
            </a:r>
            <a:r>
              <a:rPr lang="en-US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Generic </a:t>
            </a:r>
            <a:r>
              <a:rPr lang="en-US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  </a:t>
            </a: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Instead of  overloaded methods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cont’d </a:t>
            </a: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 descr="jhtp_20_Generics_Page_13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2399" y="190799"/>
            <a:ext cx="79248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4825" indent="-1774825"/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2 (B) </a:t>
            </a:r>
            <a:r>
              <a:rPr lang="en-US" sz="2400" dirty="0" smtClean="0">
                <a:solidFill>
                  <a:srgbClr val="24B5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Modification of 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2(A) </a:t>
            </a:r>
            <a:r>
              <a:rPr 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the </a:t>
            </a:r>
            <a:r>
              <a:rPr lang="en-US" sz="2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erasure</a:t>
            </a:r>
            <a:r>
              <a:rPr 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utility of compiler </a:t>
            </a:r>
            <a:endParaRPr 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2400" y="3124200"/>
            <a:ext cx="8686800" cy="2677656"/>
          </a:xfrm>
          <a:prstGeom prst="rect">
            <a:avLst/>
          </a:prstGeom>
          <a:ln w="3492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98463" indent="-398463"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compiler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translates </a:t>
            </a:r>
            <a:r>
              <a:rPr 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generic method in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2</a:t>
            </a:r>
            <a:r>
              <a:rPr 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into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 byte code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457200" indent="-457200">
              <a:buAutoNum type="arabicParenR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removes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type-paramete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 with its  angle brackets   </a:t>
            </a:r>
            <a:r>
              <a:rPr 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&lt;&gt;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from the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type-parameter </a:t>
            </a: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</a:p>
          <a:p>
            <a:pPr marL="457200" indent="-457200">
              <a:buAutoNum type="arabicParenR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replace  </a:t>
            </a:r>
            <a:r>
              <a:rPr 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type-paramete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 at other locations by </a:t>
            </a:r>
            <a:r>
              <a:rPr 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type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type-parameter </a:t>
            </a:r>
            <a:r>
              <a:rPr 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 no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upper bound type (</a:t>
            </a: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 1 and 4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arenR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replaces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type-parameter by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upper bound type 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it has.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DeitelPowerPointTemplate</Template>
  <TotalTime>3851</TotalTime>
  <Words>1608</Words>
  <Application>Microsoft Office PowerPoint</Application>
  <PresentationFormat>On-screen Show (4:3)</PresentationFormat>
  <Paragraphs>139</Paragraphs>
  <Slides>41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Goudy Sans Medium</vt:lpstr>
      <vt:lpstr>Arial</vt:lpstr>
      <vt:lpstr>Calibri</vt:lpstr>
      <vt:lpstr>Lucida Sans Unicode</vt:lpstr>
      <vt:lpstr>Times New Roman</vt:lpstr>
      <vt:lpstr>Verdana</vt:lpstr>
      <vt:lpstr>Wingdings</vt:lpstr>
      <vt:lpstr>Wingdings 2</vt:lpstr>
      <vt:lpstr>Wingdings 3</vt:lpstr>
      <vt:lpstr>Concourse</vt:lpstr>
      <vt:lpstr>Generic Programming Part 2: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 Raw Type versus  type-parameter(T) to create an object of a generic class using constructor    </vt:lpstr>
      <vt:lpstr>Raw Type versus  type-parameter(T) to create an object of a generic class using constructor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6 (B) :  Modification of Example 6 (A)</vt:lpstr>
      <vt:lpstr>PowerPoint Presentation</vt:lpstr>
      <vt:lpstr>PowerPoint Presentation</vt:lpstr>
      <vt:lpstr>PowerPoint Presentation</vt:lpstr>
      <vt:lpstr>PowerPoint Presentation</vt:lpstr>
      <vt:lpstr>Notes about    wildcard-type argument of a method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21 Generic Classes and Methods</dc:title>
  <dc:creator>Windows User</dc:creator>
  <cp:lastModifiedBy>Wondim</cp:lastModifiedBy>
  <cp:revision>96</cp:revision>
  <dcterms:created xsi:type="dcterms:W3CDTF">2009-07-24T15:20:47Z</dcterms:created>
  <dcterms:modified xsi:type="dcterms:W3CDTF">2018-11-15T00:42:08Z</dcterms:modified>
</cp:coreProperties>
</file>